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4"/>
  </p:sldMasterIdLst>
  <p:notesMasterIdLst>
    <p:notesMasterId r:id="rId51"/>
  </p:notesMasterIdLst>
  <p:sldIdLst>
    <p:sldId id="650" r:id="rId5"/>
    <p:sldId id="651" r:id="rId6"/>
    <p:sldId id="652" r:id="rId7"/>
    <p:sldId id="617" r:id="rId8"/>
    <p:sldId id="633" r:id="rId9"/>
    <p:sldId id="606" r:id="rId10"/>
    <p:sldId id="610" r:id="rId11"/>
    <p:sldId id="611" r:id="rId12"/>
    <p:sldId id="642" r:id="rId13"/>
    <p:sldId id="640" r:id="rId14"/>
    <p:sldId id="643" r:id="rId15"/>
    <p:sldId id="645" r:id="rId16"/>
    <p:sldId id="632" r:id="rId17"/>
    <p:sldId id="662" r:id="rId18"/>
    <p:sldId id="658" r:id="rId19"/>
    <p:sldId id="597" r:id="rId20"/>
    <p:sldId id="598" r:id="rId21"/>
    <p:sldId id="659" r:id="rId22"/>
    <p:sldId id="663" r:id="rId23"/>
    <p:sldId id="660" r:id="rId24"/>
    <p:sldId id="669" r:id="rId25"/>
    <p:sldId id="628" r:id="rId26"/>
    <p:sldId id="629" r:id="rId27"/>
    <p:sldId id="667" r:id="rId28"/>
    <p:sldId id="666" r:id="rId29"/>
    <p:sldId id="668" r:id="rId30"/>
    <p:sldId id="671" r:id="rId31"/>
    <p:sldId id="670" r:id="rId32"/>
    <p:sldId id="631" r:id="rId33"/>
    <p:sldId id="630" r:id="rId34"/>
    <p:sldId id="613" r:id="rId35"/>
    <p:sldId id="615" r:id="rId36"/>
    <p:sldId id="590" r:id="rId37"/>
    <p:sldId id="614" r:id="rId38"/>
    <p:sldId id="592" r:id="rId39"/>
    <p:sldId id="655" r:id="rId40"/>
    <p:sldId id="649" r:id="rId41"/>
    <p:sldId id="636" r:id="rId42"/>
    <p:sldId id="637" r:id="rId43"/>
    <p:sldId id="621" r:id="rId44"/>
    <p:sldId id="623" r:id="rId45"/>
    <p:sldId id="656" r:id="rId46"/>
    <p:sldId id="600" r:id="rId47"/>
    <p:sldId id="665" r:id="rId48"/>
    <p:sldId id="664" r:id="rId49"/>
    <p:sldId id="672" r:id="rId50"/>
  </p:sldIdLst>
  <p:sldSz cx="12192000" cy="6858000"/>
  <p:notesSz cx="6724650" cy="9774238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verberg, Cordula" initials="OC" lastIdx="2" clrIdx="0"/>
  <p:cmAuthor id="2" name="Overberg, Cordula" initials="OC [2]" lastIdx="1" clrIdx="1"/>
  <p:cmAuthor id="3" name="Holthoff-Detto, Prof. Dr. med. Vjera" initials="HPDmV" lastIdx="4" clrIdx="2"/>
  <p:cmAuthor id="4" name="Ernsdorf, Jutta" initials="EJ" lastIdx="7" clrIdx="3">
    <p:extLst>
      <p:ext uri="{19B8F6BF-5375-455C-9EA6-DF929625EA0E}">
        <p15:presenceInfo xmlns:p15="http://schemas.microsoft.com/office/powerpoint/2012/main" userId="Ernsdorf, Jutta" providerId="None"/>
      </p:ext>
    </p:extLst>
  </p:cmAuthor>
  <p:cmAuthor id="5" name="Sonntag, Christian" initials="SC" lastIdx="10" clrIdx="4">
    <p:extLst>
      <p:ext uri="{19B8F6BF-5375-455C-9EA6-DF929625EA0E}">
        <p15:presenceInfo xmlns:p15="http://schemas.microsoft.com/office/powerpoint/2012/main" userId="S-1-5-21-1389712109-1875242179-1077760423-1469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6BE"/>
    <a:srgbClr val="B5152B"/>
    <a:srgbClr val="9D9D9D"/>
    <a:srgbClr val="ECF1F7"/>
    <a:srgbClr val="84B2C8"/>
    <a:srgbClr val="AAD1E3"/>
    <a:srgbClr val="C6C7C8"/>
    <a:srgbClr val="EDF5F8"/>
    <a:srgbClr val="FFFF00"/>
    <a:srgbClr val="349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65C7A-F9FB-0189-8D8D-1A3DB0D71D36}" v="64" dt="2023-12-21T15:28:09.964"/>
    <p1510:client id="{2157A34B-E883-4072-9D3C-F5FFF6A3A29B}" v="21" dt="2023-09-08T08:56:49.936"/>
    <p1510:client id="{270439C6-571B-41C3-B59C-A32F59541260}" v="158" dt="2023-12-21T15:28:45.028"/>
    <p1510:client id="{A3649D66-12F5-418C-9AF2-DBEF079B9808}" v="14" dt="2023-09-11T14:14:58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71" y="39"/>
      </p:cViewPr>
      <p:guideLst>
        <p:guide orient="horz" pos="34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ntag, Christian" userId="S::sonntagchr@alexianer.de::c8fc3b05-db10-4526-97af-cc4cda171812" providerId="AD" clId="Web-{270439C6-571B-41C3-B59C-A32F59541260}"/>
    <pc:docChg chg="modSld">
      <pc:chgData name="Sonntag, Christian" userId="S::sonntagchr@alexianer.de::c8fc3b05-db10-4526-97af-cc4cda171812" providerId="AD" clId="Web-{270439C6-571B-41C3-B59C-A32F59541260}" dt="2023-12-21T15:28:45.028" v="90" actId="1076"/>
      <pc:docMkLst>
        <pc:docMk/>
      </pc:docMkLst>
      <pc:sldChg chg="addSp delSp modSp">
        <pc:chgData name="Sonntag, Christian" userId="S::sonntagchr@alexianer.de::c8fc3b05-db10-4526-97af-cc4cda171812" providerId="AD" clId="Web-{270439C6-571B-41C3-B59C-A32F59541260}" dt="2023-12-21T15:28:45.028" v="90" actId="1076"/>
        <pc:sldMkLst>
          <pc:docMk/>
          <pc:sldMk cId="848058691" sldId="599"/>
        </pc:sldMkLst>
        <pc:spChg chg="mod">
          <ac:chgData name="Sonntag, Christian" userId="S::sonntagchr@alexianer.de::c8fc3b05-db10-4526-97af-cc4cda171812" providerId="AD" clId="Web-{270439C6-571B-41C3-B59C-A32F59541260}" dt="2023-12-21T15:28:45.028" v="90" actId="1076"/>
          <ac:spMkLst>
            <pc:docMk/>
            <pc:sldMk cId="848058691" sldId="599"/>
            <ac:spMk id="14" creationId="{00000000-0000-0000-0000-000000000000}"/>
          </ac:spMkLst>
        </pc:spChg>
        <pc:spChg chg="mod">
          <ac:chgData name="Sonntag, Christian" userId="S::sonntagchr@alexianer.de::c8fc3b05-db10-4526-97af-cc4cda171812" providerId="AD" clId="Web-{270439C6-571B-41C3-B59C-A32F59541260}" dt="2023-12-21T15:28:39.684" v="89" actId="20577"/>
          <ac:spMkLst>
            <pc:docMk/>
            <pc:sldMk cId="848058691" sldId="599"/>
            <ac:spMk id="22" creationId="{00000000-0000-0000-0000-000000000000}"/>
          </ac:spMkLst>
        </pc:spChg>
        <pc:picChg chg="mod modCrop">
          <ac:chgData name="Sonntag, Christian" userId="S::sonntagchr@alexianer.de::c8fc3b05-db10-4526-97af-cc4cda171812" providerId="AD" clId="Web-{270439C6-571B-41C3-B59C-A32F59541260}" dt="2023-12-21T15:27:04.478" v="78"/>
          <ac:picMkLst>
            <pc:docMk/>
            <pc:sldMk cId="848058691" sldId="599"/>
            <ac:picMk id="17" creationId="{00000000-0000-0000-0000-000000000000}"/>
          </ac:picMkLst>
        </pc:picChg>
        <pc:picChg chg="add del mod modCrop">
          <ac:chgData name="Sonntag, Christian" userId="S::sonntagchr@alexianer.de::c8fc3b05-db10-4526-97af-cc4cda171812" providerId="AD" clId="Web-{270439C6-571B-41C3-B59C-A32F59541260}" dt="2023-12-21T15:17:01.581" v="75"/>
          <ac:picMkLst>
            <pc:docMk/>
            <pc:sldMk cId="848058691" sldId="599"/>
            <ac:picMk id="18" creationId="{00000000-0000-0000-0000-000000000000}"/>
          </ac:picMkLst>
        </pc:picChg>
        <pc:picChg chg="mod">
          <ac:chgData name="Sonntag, Christian" userId="S::sonntagchr@alexianer.de::c8fc3b05-db10-4526-97af-cc4cda171812" providerId="AD" clId="Web-{270439C6-571B-41C3-B59C-A32F59541260}" dt="2023-12-21T15:04:12.068" v="0" actId="14100"/>
          <ac:picMkLst>
            <pc:docMk/>
            <pc:sldMk cId="848058691" sldId="599"/>
            <ac:picMk id="25" creationId="{00000000-0000-0000-0000-000000000000}"/>
          </ac:picMkLst>
        </pc:picChg>
      </pc:sldChg>
    </pc:docChg>
  </pc:docChgLst>
  <pc:docChgLst>
    <pc:chgData name="Gastbenutzer" userId="S::urn:spo:anon#3e71e31243954b27680c912822dcc1beb0a1b8cda608a4e712e15015d30aa68c::" providerId="AD" clId="Web-{04D65C7A-F9FB-0189-8D8D-1A3DB0D71D36}"/>
    <pc:docChg chg="modSld">
      <pc:chgData name="Gastbenutzer" userId="S::urn:spo:anon#3e71e31243954b27680c912822dcc1beb0a1b8cda608a4e712e15015d30aa68c::" providerId="AD" clId="Web-{04D65C7A-F9FB-0189-8D8D-1A3DB0D71D36}" dt="2023-12-21T15:28:09.964" v="61" actId="14100"/>
      <pc:docMkLst>
        <pc:docMk/>
      </pc:docMkLst>
      <pc:sldChg chg="addSp delSp modSp">
        <pc:chgData name="Gastbenutzer" userId="S::urn:spo:anon#3e71e31243954b27680c912822dcc1beb0a1b8cda608a4e712e15015d30aa68c::" providerId="AD" clId="Web-{04D65C7A-F9FB-0189-8D8D-1A3DB0D71D36}" dt="2023-12-21T15:28:09.964" v="61" actId="14100"/>
        <pc:sldMkLst>
          <pc:docMk/>
          <pc:sldMk cId="848058691" sldId="599"/>
        </pc:sldMkLst>
        <pc:spChg chg="mod">
          <ac:chgData name="Gastbenutzer" userId="S::urn:spo:anon#3e71e31243954b27680c912822dcc1beb0a1b8cda608a4e712e15015d30aa68c::" providerId="AD" clId="Web-{04D65C7A-F9FB-0189-8D8D-1A3DB0D71D36}" dt="2023-12-21T15:11:52.737" v="28" actId="1076"/>
          <ac:spMkLst>
            <pc:docMk/>
            <pc:sldMk cId="848058691" sldId="599"/>
            <ac:spMk id="13" creationId="{00000000-0000-0000-0000-000000000000}"/>
          </ac:spMkLst>
        </pc:spChg>
        <pc:spChg chg="mod">
          <ac:chgData name="Gastbenutzer" userId="S::urn:spo:anon#3e71e31243954b27680c912822dcc1beb0a1b8cda608a4e712e15015d30aa68c::" providerId="AD" clId="Web-{04D65C7A-F9FB-0189-8D8D-1A3DB0D71D36}" dt="2023-12-21T15:11:55.925" v="29" actId="1076"/>
          <ac:spMkLst>
            <pc:docMk/>
            <pc:sldMk cId="848058691" sldId="599"/>
            <ac:spMk id="14" creationId="{00000000-0000-0000-0000-000000000000}"/>
          </ac:spMkLst>
        </pc:spChg>
        <pc:spChg chg="mod">
          <ac:chgData name="Gastbenutzer" userId="S::urn:spo:anon#3e71e31243954b27680c912822dcc1beb0a1b8cda608a4e712e15015d30aa68c::" providerId="AD" clId="Web-{04D65C7A-F9FB-0189-8D8D-1A3DB0D71D36}" dt="2023-12-21T15:27:09.993" v="51" actId="1076"/>
          <ac:spMkLst>
            <pc:docMk/>
            <pc:sldMk cId="848058691" sldId="599"/>
            <ac:spMk id="22" creationId="{00000000-0000-0000-0000-000000000000}"/>
          </ac:spMkLst>
        </pc:spChg>
        <pc:picChg chg="add del mod modCrop">
          <ac:chgData name="Gastbenutzer" userId="S::urn:spo:anon#3e71e31243954b27680c912822dcc1beb0a1b8cda608a4e712e15015d30aa68c::" providerId="AD" clId="Web-{04D65C7A-F9FB-0189-8D8D-1A3DB0D71D36}" dt="2023-12-21T15:20:11.507" v="43"/>
          <ac:picMkLst>
            <pc:docMk/>
            <pc:sldMk cId="848058691" sldId="599"/>
            <ac:picMk id="9" creationId="{B7FD97F7-B936-24F9-9EB1-D73FFB60F545}"/>
          </ac:picMkLst>
        </pc:picChg>
        <pc:picChg chg="add mod modCrop">
          <ac:chgData name="Gastbenutzer" userId="S::urn:spo:anon#3e71e31243954b27680c912822dcc1beb0a1b8cda608a4e712e15015d30aa68c::" providerId="AD" clId="Web-{04D65C7A-F9FB-0189-8D8D-1A3DB0D71D36}" dt="2023-12-21T15:28:09.964" v="61" actId="14100"/>
          <ac:picMkLst>
            <pc:docMk/>
            <pc:sldMk cId="848058691" sldId="599"/>
            <ac:picMk id="15" creationId="{D4981911-1F69-94D4-38AE-0C6DB5C504CC}"/>
          </ac:picMkLst>
        </pc:picChg>
        <pc:picChg chg="mod">
          <ac:chgData name="Gastbenutzer" userId="S::urn:spo:anon#3e71e31243954b27680c912822dcc1beb0a1b8cda608a4e712e15015d30aa68c::" providerId="AD" clId="Web-{04D65C7A-F9FB-0189-8D8D-1A3DB0D71D36}" dt="2023-12-21T15:14:12.040" v="38" actId="1076"/>
          <ac:picMkLst>
            <pc:docMk/>
            <pc:sldMk cId="848058691" sldId="599"/>
            <ac:picMk id="17" creationId="{00000000-0000-0000-0000-000000000000}"/>
          </ac:picMkLst>
        </pc:picChg>
        <pc:picChg chg="mod modCrop">
          <ac:chgData name="Gastbenutzer" userId="S::urn:spo:anon#3e71e31243954b27680c912822dcc1beb0a1b8cda608a4e712e15015d30aa68c::" providerId="AD" clId="Web-{04D65C7A-F9FB-0189-8D8D-1A3DB0D71D36}" dt="2023-12-21T15:27:40.416" v="55"/>
          <ac:picMkLst>
            <pc:docMk/>
            <pc:sldMk cId="848058691" sldId="599"/>
            <ac:picMk id="2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m-netapp-1\Pool-MSR\Oeffentlichkeitsarbeit\JAHRESBERICHT\JB%202020\Zahlen%20Daten\Stammdaten_Quartal%20per%2030.06.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Microsoft_Excel-Arbeitsblat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59742613646429E-2"/>
          <c:y val="1.8209455061145376E-2"/>
          <c:w val="0.93784482548508397"/>
          <c:h val="0.89437100488523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Vollstationär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156</c:v>
                </c:pt>
                <c:pt idx="1">
                  <c:v>160</c:v>
                </c:pt>
                <c:pt idx="2">
                  <c:v>544</c:v>
                </c:pt>
                <c:pt idx="3">
                  <c:v>2654</c:v>
                </c:pt>
                <c:pt idx="4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55-4001-8625-8B92F9248E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Teilstationär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165</c:v>
                </c:pt>
                <c:pt idx="1">
                  <c:v>27</c:v>
                </c:pt>
                <c:pt idx="2">
                  <c:v>0</c:v>
                </c:pt>
                <c:pt idx="3">
                  <c:v>184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3-4142-B432-FD47868AA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7804159"/>
        <c:axId val="1087801663"/>
      </c:barChart>
      <c:catAx>
        <c:axId val="108780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87801663"/>
        <c:crosses val="autoZero"/>
        <c:auto val="1"/>
        <c:lblAlgn val="ctr"/>
        <c:lblOffset val="100"/>
        <c:noMultiLvlLbl val="0"/>
      </c:catAx>
      <c:valAx>
        <c:axId val="108780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8780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Somatik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BBSA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1391</c:v>
                </c:pt>
                <c:pt idx="1">
                  <c:v>1648</c:v>
                </c:pt>
                <c:pt idx="2">
                  <c:v>1457</c:v>
                </c:pt>
                <c:pt idx="3">
                  <c:v>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D-4B4C-A511-6749F5BA1E0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Psychiatrie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BBSA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242</c:v>
                </c:pt>
                <c:pt idx="1">
                  <c:v>92</c:v>
                </c:pt>
                <c:pt idx="2">
                  <c:v>1075</c:v>
                </c:pt>
                <c:pt idx="3">
                  <c:v>816</c:v>
                </c:pt>
                <c:pt idx="4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D-4B4C-A511-6749F5BA1E0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Reha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Rheinland </c:v>
                </c:pt>
                <c:pt idx="1">
                  <c:v>Westfalen</c:v>
                </c:pt>
                <c:pt idx="2">
                  <c:v>BBSA</c:v>
                </c:pt>
                <c:pt idx="3">
                  <c:v>AEP Rheinland</c:v>
                </c:pt>
                <c:pt idx="4">
                  <c:v>AEP Westfalen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98</c:v>
                </c:pt>
                <c:pt idx="3">
                  <c:v>18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4D-4B4C-A511-6749F5BA1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4343232"/>
        <c:axId val="1844344480"/>
      </c:barChart>
      <c:catAx>
        <c:axId val="184434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44344480"/>
        <c:crosses val="autoZero"/>
        <c:auto val="1"/>
        <c:lblAlgn val="ctr"/>
        <c:lblOffset val="100"/>
        <c:noMultiLvlLbl val="0"/>
      </c:catAx>
      <c:valAx>
        <c:axId val="184434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4434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18019424787079E-2"/>
          <c:y val="3.0760218911606449E-2"/>
          <c:w val="0.93503022248801182"/>
          <c:h val="0.79526193134791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WfbM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AEP Rheinland</c:v>
                </c:pt>
                <c:pt idx="1">
                  <c:v>AEP Westfalen</c:v>
                </c:pt>
              </c:strCache>
            </c:strRef>
          </c:cat>
          <c:val>
            <c:numRef>
              <c:f>Tabelle1!$B$2:$B$3</c:f>
              <c:numCache>
                <c:formatCode>#,##0</c:formatCode>
                <c:ptCount val="2"/>
                <c:pt idx="0">
                  <c:v>2844</c:v>
                </c:pt>
                <c:pt idx="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C-4089-BB43-1C17F7E441B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KiJu vollstationär und Pflegefamilien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AEP Rheinland</c:v>
                </c:pt>
                <c:pt idx="1">
                  <c:v>AEP Westfalen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250</c:v>
                </c:pt>
                <c:pt idx="1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3C-4089-BB43-1C17F7E441B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Kita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AEP Rheinland</c:v>
                </c:pt>
                <c:pt idx="1">
                  <c:v>AEP Westfalen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3C-4089-BB43-1C17F7E44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0226272"/>
        <c:axId val="1860227104"/>
      </c:barChart>
      <c:catAx>
        <c:axId val="18602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7104"/>
        <c:crosses val="autoZero"/>
        <c:auto val="1"/>
        <c:lblAlgn val="ctr"/>
        <c:lblOffset val="100"/>
        <c:noMultiLvlLbl val="0"/>
      </c:catAx>
      <c:valAx>
        <c:axId val="186022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2.179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E8-4F3B-B5BD-8C26537575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2.604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E8-4F3B-B5BD-8C265375751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3.164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E8-4F3B-B5BD-8C265375751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2.814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E8-4F3B-B5BD-8C265375751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8.906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E8-4F3B-B5BD-8C26537575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Verwaltungsdienst</c:v>
                </c:pt>
                <c:pt idx="1">
                  <c:v>Ärztlicher Dienst</c:v>
                </c:pt>
                <c:pt idx="2">
                  <c:v>Wirtschafts- und Versorgungsdienst</c:v>
                </c:pt>
                <c:pt idx="3">
                  <c:v>Medizinisch-technischer Dienst</c:v>
                </c:pt>
                <c:pt idx="4">
                  <c:v>Pflegedienst</c:v>
                </c:pt>
              </c:strCache>
            </c:strRef>
          </c:cat>
          <c:val>
            <c:numRef>
              <c:f>Tabelle1!$B$2:$B$6</c:f>
              <c:numCache>
                <c:formatCode>#,##0</c:formatCode>
                <c:ptCount val="5"/>
                <c:pt idx="0">
                  <c:v>1898</c:v>
                </c:pt>
                <c:pt idx="1">
                  <c:v>2280</c:v>
                </c:pt>
                <c:pt idx="2">
                  <c:v>2440</c:v>
                </c:pt>
                <c:pt idx="3">
                  <c:v>3430</c:v>
                </c:pt>
                <c:pt idx="4">
                  <c:v>11366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7E-488B-B258-2DD4055BF2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67936064"/>
        <c:axId val="1567934816"/>
      </c:barChart>
      <c:catAx>
        <c:axId val="1567936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E96BE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67934816"/>
        <c:crosses val="autoZero"/>
        <c:auto val="1"/>
        <c:lblAlgn val="ctr"/>
        <c:lblOffset val="100"/>
        <c:noMultiLvlLbl val="0"/>
      </c:catAx>
      <c:valAx>
        <c:axId val="1567934816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56793606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0-27</c:v>
                </c:pt>
                <c:pt idx="1">
                  <c:v>28-47</c:v>
                </c:pt>
                <c:pt idx="2">
                  <c:v>48-57</c:v>
                </c:pt>
                <c:pt idx="3">
                  <c:v>59-xx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5783</c:v>
                </c:pt>
                <c:pt idx="1">
                  <c:v>13130</c:v>
                </c:pt>
                <c:pt idx="2">
                  <c:v>6519</c:v>
                </c:pt>
                <c:pt idx="3">
                  <c:v>5323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C-4089-BB43-1C17F7E44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0226272"/>
        <c:axId val="1860227104"/>
      </c:barChart>
      <c:catAx>
        <c:axId val="18602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7104"/>
        <c:crosses val="autoZero"/>
        <c:auto val="1"/>
        <c:lblAlgn val="ctr"/>
        <c:lblOffset val="100"/>
        <c:noMultiLvlLbl val="0"/>
      </c:catAx>
      <c:valAx>
        <c:axId val="186022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022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'MA nach Geschlecht'!$O$24:$O$25</c:f>
              <c:strCache>
                <c:ptCount val="2"/>
                <c:pt idx="0">
                  <c:v>7.107</c:v>
                </c:pt>
                <c:pt idx="1">
                  <c:v>19.207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3F4-443A-801D-B8302CEA55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3F4-443A-801D-B8302CEA5516}"/>
              </c:ext>
            </c:extLst>
          </c:dPt>
          <c:dLbls>
            <c:dLbl>
              <c:idx val="0"/>
              <c:layout>
                <c:manualLayout>
                  <c:x val="-0.21349551964823837"/>
                  <c:y val="9.370820420715274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Männer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F4-443A-801D-B8302CEA5516}"/>
                </c:ext>
              </c:extLst>
            </c:dLbl>
            <c:dLbl>
              <c:idx val="1"/>
              <c:layout>
                <c:manualLayout>
                  <c:x val="0.27060634864688354"/>
                  <c:y val="-0.218399793921394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Frauen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F4-443A-801D-B8302CEA5516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 nach Geschlecht'!$B$24:$B$25</c:f>
              <c:strCache>
                <c:ptCount val="2"/>
                <c:pt idx="0">
                  <c:v>M Männlich</c:v>
                </c:pt>
                <c:pt idx="1">
                  <c:v>W Weiblich</c:v>
                </c:pt>
              </c:strCache>
            </c:strRef>
          </c:cat>
          <c:val>
            <c:numRef>
              <c:f>'MA nach Geschlecht'!$O$24:$O$25</c:f>
              <c:numCache>
                <c:formatCode>#,##0</c:formatCode>
                <c:ptCount val="2"/>
                <c:pt idx="0">
                  <c:v>7107</c:v>
                </c:pt>
                <c:pt idx="1">
                  <c:v>19207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F4-443A-801D-B8302CEA5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C3-4CE8-8D1B-09DDD65714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Haupt- und Regionalgeschäftsführungen</c:v>
                </c:pt>
                <c:pt idx="1">
                  <c:v>Geschäftsführungen, Regionalleitungen, Direktoriumsmitglieder</c:v>
                </c:pt>
                <c:pt idx="2">
                  <c:v>Bereichsleitungen, ChefärztInnen, Haus- oder Einrichtungsleitungen </c:v>
                </c:pt>
                <c:pt idx="3">
                  <c:v>Teamleitungen, Stationsleitungen, Wohnbereichsleitungen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0.25</c:v>
                </c:pt>
                <c:pt idx="1">
                  <c:v>0.34</c:v>
                </c:pt>
                <c:pt idx="2">
                  <c:v>0.43</c:v>
                </c:pt>
                <c:pt idx="3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A-4DBB-A878-5F543F8D3EC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Tabelle1!$A$2:$A$5</c:f>
              <c:strCache>
                <c:ptCount val="4"/>
                <c:pt idx="0">
                  <c:v>Haupt- und Regionalgeschäftsführungen</c:v>
                </c:pt>
                <c:pt idx="1">
                  <c:v>Geschäftsführungen, Regionalleitungen, Direktoriumsmitglieder</c:v>
                </c:pt>
                <c:pt idx="2">
                  <c:v>Bereichsleitungen, ChefärztInnen, Haus- oder Einrichtungsleitungen </c:v>
                </c:pt>
                <c:pt idx="3">
                  <c:v>Teamleitungen, Stationsleitungen, Wohnbereichsleitungen</c:v>
                </c:pt>
              </c:strCache>
            </c:strRef>
          </c:cat>
          <c:val>
            <c:numRef>
              <c:f>Tabelle1!$C$2:$C$5</c:f>
              <c:numCache>
                <c:formatCode>0%</c:formatCode>
                <c:ptCount val="4"/>
                <c:pt idx="0">
                  <c:v>0.75</c:v>
                </c:pt>
                <c:pt idx="1">
                  <c:v>0.66</c:v>
                </c:pt>
                <c:pt idx="2">
                  <c:v>0.56999999999999995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A-4DBB-A878-5F543F8D3E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1773872"/>
        <c:axId val="281774288"/>
      </c:barChart>
      <c:catAx>
        <c:axId val="281773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81774288"/>
        <c:crosses val="autoZero"/>
        <c:auto val="1"/>
        <c:lblAlgn val="ctr"/>
        <c:lblOffset val="100"/>
        <c:noMultiLvlLbl val="0"/>
      </c:catAx>
      <c:valAx>
        <c:axId val="2817742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817738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Beiträge in T€  </a:t>
            </a:r>
          </a:p>
        </c:rich>
      </c:tx>
      <c:layout>
        <c:manualLayout>
          <c:xMode val="edge"/>
          <c:yMode val="edge"/>
          <c:x val="2.219918799212595E-2"/>
          <c:y val="1.8749998846579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2.1186092745205339E-2"/>
          <c:y val="0.11948277152623568"/>
          <c:w val="0.96809863988814038"/>
          <c:h val="0.774523456102206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1676</c:v>
                </c:pt>
                <c:pt idx="1">
                  <c:v>1222</c:v>
                </c:pt>
                <c:pt idx="2" formatCode="General">
                  <c:v>300</c:v>
                </c:pt>
                <c:pt idx="3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0-4F05-A5EF-178D29069C3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E96BE"/>
            </a:solidFill>
            <a:ln>
              <a:noFill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Tabelle1!$C$2:$C$5</c:f>
              <c:numCache>
                <c:formatCode>#,##0</c:formatCode>
                <c:ptCount val="4"/>
                <c:pt idx="0">
                  <c:v>1828</c:v>
                </c:pt>
                <c:pt idx="1">
                  <c:v>1341</c:v>
                </c:pt>
                <c:pt idx="2" formatCode="General">
                  <c:v>326</c:v>
                </c:pt>
                <c:pt idx="3">
                  <c:v>133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EE70-4F05-A5EF-178D29069C3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A4A4A"/>
            </a:solidFill>
            <a:ln>
              <a:noFill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Tabelle1!$D$2:$D$5</c:f>
              <c:numCache>
                <c:formatCode>#,##0</c:formatCode>
                <c:ptCount val="4"/>
                <c:pt idx="0">
                  <c:v>2024</c:v>
                </c:pt>
                <c:pt idx="1">
                  <c:v>1501</c:v>
                </c:pt>
                <c:pt idx="2" formatCode="General">
                  <c:v>382</c:v>
                </c:pt>
                <c:pt idx="3" formatCode="General">
                  <c:v>134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EE70-4F05-A5EF-178D29069C3B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Umsatzentwicklung </c:v>
                </c:pt>
                <c:pt idx="1">
                  <c:v>Personalaufwand </c:v>
                </c:pt>
                <c:pt idx="2">
                  <c:v>Materialaufwand </c:v>
                </c:pt>
                <c:pt idx="3">
                  <c:v>Invesitionen inkl. Förderung </c:v>
                </c:pt>
              </c:strCache>
            </c:strRef>
          </c:cat>
          <c:val>
            <c:numRef>
              <c:f>Tabelle1!$E$2:$E$5</c:f>
              <c:numCache>
                <c:formatCode>#,##0</c:formatCode>
                <c:ptCount val="4"/>
                <c:pt idx="0">
                  <c:v>1727</c:v>
                </c:pt>
                <c:pt idx="1">
                  <c:v>2308</c:v>
                </c:pt>
                <c:pt idx="2" formatCode="General">
                  <c:v>404</c:v>
                </c:pt>
                <c:pt idx="3" formatCode="General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A-4E50-B18E-617D2E37EA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41428488"/>
        <c:axId val="441429144"/>
      </c:barChart>
      <c:catAx>
        <c:axId val="441428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1429144"/>
        <c:crosses val="autoZero"/>
        <c:auto val="1"/>
        <c:lblAlgn val="ctr"/>
        <c:lblOffset val="100"/>
        <c:noMultiLvlLbl val="0"/>
      </c:catAx>
      <c:valAx>
        <c:axId val="4414291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4142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5928141687971402"/>
          <c:y val="6.4189631727338478E-3"/>
          <c:w val="0.2107634156285326"/>
          <c:h val="4.76211825394845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Tabelle1!$A$2:$A$6</cx:f>
        <cx:lvl ptCount="4">
          <cx:pt idx="0">Römisch-katholisch</cx:pt>
          <cx:pt idx="1">Evangelisch </cx:pt>
          <cx:pt idx="2">Kirchensteuerfrei &amp; Sonstiges </cx:pt>
          <cx:pt idx="3">Keine Eintragung </cx:pt>
        </cx:lvl>
      </cx:strDim>
      <cx:numDim type="size">
        <cx:f>Tabelle1!$B$2:$B$6</cx:f>
        <cx:lvl ptCount="4" formatCode="#.##0">
          <cx:pt idx="0">13326</cx:pt>
          <cx:pt idx="1">5358</cx:pt>
          <cx:pt idx="2">11701</cx:pt>
          <cx:pt idx="3">370</cx:pt>
        </cx:lvl>
      </cx:numDim>
    </cx:data>
    <cx:data id="1">
      <cx:strDim type="cat">
        <cx:f>Tabelle1!$A$2:$A$6</cx:f>
        <cx:lvl ptCount="4">
          <cx:pt idx="0">Römisch-katholisch</cx:pt>
          <cx:pt idx="1">Evangelisch </cx:pt>
          <cx:pt idx="2">Kirchensteuerfrei &amp; Sonstiges </cx:pt>
          <cx:pt idx="3">Keine Eintragung </cx:pt>
        </cx:lvl>
      </cx:strDim>
      <cx:numDim type="size">
        <cx:f>Tabelle1!$C$2:$C$6</cx:f>
        <cx:lvl ptCount="4" formatCode="0%">
          <cx:pt idx="0">0.43330000000000002</cx:pt>
          <cx:pt idx="1">0.17399999999999999</cx:pt>
          <cx:pt idx="2">0.3805</cx:pt>
          <cx:pt idx="3">0.012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</a:rPr>
              <a:t>Mitarbeitende  </a:t>
            </a:r>
          </a:p>
        </cx:rich>
      </cx:tx>
    </cx:title>
    <cx:plotArea>
      <cx:plotAreaRegion>
        <cx:series layoutId="sunburst" uniqueId="{B4EB0755-2AB5-4141-A452-AAE19C3790A3}" formatIdx="0">
          <cx:tx>
            <cx:txData>
              <cx:f>Tabelle1!$B$1</cx:f>
              <cx:v>Mitarbeitende  </cx:v>
            </cx:txData>
          </cx:tx>
          <cx:dataLabels>
            <cx:visibility seriesName="0" categoryName="1" value="0"/>
          </cx:dataLabels>
          <cx:dataId val="0"/>
        </cx:series>
        <cx:series layoutId="sunburst" hidden="1" uniqueId="{B567E55C-3A01-4532-96CB-22248AB78DC0}" formatIdx="1">
          <cx:tx>
            <cx:txData>
              <cx:f>Tabelle1!$C$1</cx:f>
              <cx:v>Spalte1</cx:v>
            </cx:txData>
          </cx:tx>
          <cx:dataLabels>
            <cx:visibility seriesName="0" categoryName="1" value="0"/>
          </cx:dataLabels>
          <cx:dataId val="1"/>
        </cx:series>
      </cx:plotAreaRegion>
    </cx:plotArea>
    <cx:legend pos="r" align="ctr" overlay="0"/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8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>
            <a:lumMod val="50000"/>
          </a:schemeClr>
        </a:solidFill>
      </a:ln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  <cs:bodyPr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4015" cy="490410"/>
          </a:xfrm>
          <a:prstGeom prst="rect">
            <a:avLst/>
          </a:prstGeom>
        </p:spPr>
        <p:txBody>
          <a:bodyPr vert="horz" lIns="90250" tIns="45124" rIns="90250" bIns="4512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81" y="0"/>
            <a:ext cx="2914015" cy="490410"/>
          </a:xfrm>
          <a:prstGeom prst="rect">
            <a:avLst/>
          </a:prstGeom>
        </p:spPr>
        <p:txBody>
          <a:bodyPr vert="horz" lIns="90250" tIns="45124" rIns="90250" bIns="45124" rtlCol="0"/>
          <a:lstStyle>
            <a:lvl1pPr algn="r">
              <a:defRPr sz="1200"/>
            </a:lvl1pPr>
          </a:lstStyle>
          <a:p>
            <a:fld id="{90A1C3B0-9A4F-4F2D-B490-0F740A260801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50" tIns="45124" rIns="90250" bIns="451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703854"/>
            <a:ext cx="5379720" cy="3848606"/>
          </a:xfrm>
          <a:prstGeom prst="rect">
            <a:avLst/>
          </a:prstGeom>
        </p:spPr>
        <p:txBody>
          <a:bodyPr vert="horz" lIns="90250" tIns="45124" rIns="90250" bIns="451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283833"/>
            <a:ext cx="2914015" cy="490409"/>
          </a:xfrm>
          <a:prstGeom prst="rect">
            <a:avLst/>
          </a:prstGeom>
        </p:spPr>
        <p:txBody>
          <a:bodyPr vert="horz" lIns="90250" tIns="45124" rIns="90250" bIns="4512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81" y="9283833"/>
            <a:ext cx="2914015" cy="490409"/>
          </a:xfrm>
          <a:prstGeom prst="rect">
            <a:avLst/>
          </a:prstGeom>
        </p:spPr>
        <p:txBody>
          <a:bodyPr vert="horz" lIns="90250" tIns="45124" rIns="90250" bIns="45124" rtlCol="0" anchor="b"/>
          <a:lstStyle>
            <a:lvl1pPr algn="r">
              <a:defRPr sz="1200"/>
            </a:lvl1pPr>
          </a:lstStyle>
          <a:p>
            <a:fld id="{76E07D46-E45E-43CE-A064-095BCFE358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35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61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Kompetenzrahmen Referate erwähnen?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86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Herr </a:t>
            </a:r>
            <a:r>
              <a:rPr lang="de-DE" dirty="0" err="1" smtClean="0"/>
              <a:t>Barthold</a:t>
            </a:r>
            <a:r>
              <a:rPr lang="de-DE" dirty="0" smtClean="0"/>
              <a:t> weist auf neue Verbundgeschäftsführer</a:t>
            </a:r>
            <a:r>
              <a:rPr lang="de-DE" baseline="0" dirty="0" smtClean="0"/>
              <a:t> hin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33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Barthold</a:t>
            </a:r>
            <a:r>
              <a:rPr lang="de-DE" dirty="0" smtClean="0"/>
              <a:t>:</a:t>
            </a:r>
            <a:r>
              <a:rPr lang="de-DE" baseline="0" dirty="0" smtClean="0"/>
              <a:t> Neue Verbundstruktur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17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9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4581" y="2232455"/>
            <a:ext cx="8195491" cy="1315015"/>
          </a:xfrm>
          <a:prstGeom prst="rect">
            <a:avLst/>
          </a:prstGeom>
        </p:spPr>
        <p:txBody>
          <a:bodyPr anchor="b"/>
          <a:lstStyle>
            <a:lvl1pPr algn="r">
              <a:defRPr sz="4200" b="1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ÜBERSCHRIFT 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2899834" y="1588"/>
            <a:ext cx="9292167" cy="125412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44581" y="4293545"/>
            <a:ext cx="8195491" cy="9144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Erklärtext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0" y="264850"/>
            <a:ext cx="3356015" cy="102374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 hasCustomPrompt="1"/>
          </p:nvPr>
        </p:nvSpPr>
        <p:spPr>
          <a:xfrm>
            <a:off x="3444581" y="3678995"/>
            <a:ext cx="8195491" cy="48302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92274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42913" y="1304924"/>
            <a:ext cx="11287125" cy="4824413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itel 17"/>
          <p:cNvSpPr>
            <a:spLocks noGrp="1"/>
          </p:cNvSpPr>
          <p:nvPr>
            <p:ph type="title" hasCustomPrompt="1"/>
          </p:nvPr>
        </p:nvSpPr>
        <p:spPr>
          <a:xfrm>
            <a:off x="442913" y="160458"/>
            <a:ext cx="9336087" cy="381904"/>
          </a:xfrm>
          <a:prstGeom prst="rect">
            <a:avLst/>
          </a:prstGeom>
        </p:spPr>
        <p:txBody>
          <a:bodyPr wrap="none"/>
          <a:lstStyle>
            <a:lvl1pPr>
              <a:defRPr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 hasCustomPrompt="1"/>
          </p:nvPr>
        </p:nvSpPr>
        <p:spPr>
          <a:xfrm>
            <a:off x="442913" y="607487"/>
            <a:ext cx="9336087" cy="277972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1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6"/>
          <p:cNvSpPr>
            <a:spLocks noGrp="1"/>
          </p:cNvSpPr>
          <p:nvPr>
            <p:ph sz="quarter" idx="17"/>
          </p:nvPr>
        </p:nvSpPr>
        <p:spPr>
          <a:xfrm>
            <a:off x="442913" y="1609167"/>
            <a:ext cx="5412109" cy="4520169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2" y="1326408"/>
            <a:ext cx="5412109" cy="28276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6" name="Titel 17"/>
          <p:cNvSpPr>
            <a:spLocks noGrp="1"/>
          </p:cNvSpPr>
          <p:nvPr>
            <p:ph type="title" hasCustomPrompt="1"/>
          </p:nvPr>
        </p:nvSpPr>
        <p:spPr>
          <a:xfrm>
            <a:off x="442913" y="160458"/>
            <a:ext cx="9336087" cy="381904"/>
          </a:xfrm>
          <a:prstGeom prst="rect">
            <a:avLst/>
          </a:prstGeom>
        </p:spPr>
        <p:txBody>
          <a:bodyPr wrap="none"/>
          <a:lstStyle>
            <a:lvl1pPr>
              <a:defRPr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endParaRPr lang="de-DE"/>
          </a:p>
        </p:txBody>
      </p:sp>
      <p:sp>
        <p:nvSpPr>
          <p:cNvPr id="17" name="Inhaltsplatzhalter 12"/>
          <p:cNvSpPr>
            <a:spLocks noGrp="1"/>
          </p:cNvSpPr>
          <p:nvPr>
            <p:ph sz="quarter" idx="16" hasCustomPrompt="1"/>
          </p:nvPr>
        </p:nvSpPr>
        <p:spPr>
          <a:xfrm>
            <a:off x="442913" y="607487"/>
            <a:ext cx="9336087" cy="277972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21" name="Inhaltsplatzhalter 6"/>
          <p:cNvSpPr>
            <a:spLocks noGrp="1"/>
          </p:cNvSpPr>
          <p:nvPr>
            <p:ph sz="quarter" idx="18"/>
          </p:nvPr>
        </p:nvSpPr>
        <p:spPr>
          <a:xfrm>
            <a:off x="6318568" y="1609169"/>
            <a:ext cx="5412109" cy="4520169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318567" y="1326410"/>
            <a:ext cx="5412109" cy="28276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52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21004_Header_Hauptseit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3098800" y="-685652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/>
              <a:t>Diese Schlussfolie enthält ein Video, das im</a:t>
            </a:r>
            <a:r>
              <a:rPr lang="de-DE" i="1" baseline="0"/>
              <a:t> Präsentationsmodus abgespielt wird</a:t>
            </a:r>
            <a:endParaRPr lang="de-DE" i="1"/>
          </a:p>
        </p:txBody>
      </p:sp>
    </p:spTree>
    <p:extLst>
      <p:ext uri="{BB962C8B-B14F-4D97-AF65-F5344CB8AC3E}">
        <p14:creationId xmlns:p14="http://schemas.microsoft.com/office/powerpoint/2010/main" val="33756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  <p:pic>
        <p:nvPicPr>
          <p:cNvPr id="32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450" y="1798638"/>
            <a:ext cx="37211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eck 9"/>
          <p:cNvSpPr>
            <a:spLocks noChangeArrowheads="1"/>
          </p:cNvSpPr>
          <p:nvPr userDrawn="1"/>
        </p:nvSpPr>
        <p:spPr bwMode="auto">
          <a:xfrm>
            <a:off x="2249434" y="4806950"/>
            <a:ext cx="76931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de-DE" altLang="de-DE" sz="5000" b="1">
                <a:solidFill>
                  <a:schemeClr val="accent2"/>
                </a:solidFill>
                <a:latin typeface="+mj-lt"/>
                <a:ea typeface="Arial Narrow" panose="020B0606020202030204" pitchFamily="34" charset="0"/>
                <a:cs typeface="Arial Narrow" panose="020B0606020202030204" pitchFamily="34" charset="0"/>
              </a:rPr>
              <a:t>Haben Sie noch Fragen?</a:t>
            </a:r>
            <a:endParaRPr lang="de-DE" altLang="de-DE" sz="50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4" name="Titel 17"/>
          <p:cNvSpPr txBox="1">
            <a:spLocks/>
          </p:cNvSpPr>
          <p:nvPr userDrawn="1"/>
        </p:nvSpPr>
        <p:spPr>
          <a:xfrm>
            <a:off x="340769" y="523210"/>
            <a:ext cx="8702919" cy="417717"/>
          </a:xfrm>
          <a:prstGeom prst="rect">
            <a:avLst/>
          </a:prstGeo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199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400" b="0">
                <a:solidFill>
                  <a:schemeClr val="tx1"/>
                </a:solidFill>
              </a:rPr>
              <a:t>für Ihre Aufmerksamkeit</a:t>
            </a:r>
            <a:r>
              <a:rPr lang="de-DE" sz="2400"/>
              <a:t/>
            </a:r>
            <a:br>
              <a:rPr lang="de-DE" sz="2400"/>
            </a:br>
            <a:endParaRPr lang="de-DE" sz="2400"/>
          </a:p>
        </p:txBody>
      </p:sp>
      <p:sp>
        <p:nvSpPr>
          <p:cNvPr id="11" name="Titel 17"/>
          <p:cNvSpPr txBox="1">
            <a:spLocks/>
          </p:cNvSpPr>
          <p:nvPr userDrawn="1"/>
        </p:nvSpPr>
        <p:spPr>
          <a:xfrm>
            <a:off x="340769" y="152426"/>
            <a:ext cx="8702919" cy="417717"/>
          </a:xfrm>
          <a:prstGeom prst="rect">
            <a:avLst/>
          </a:prstGeo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199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200">
                <a:solidFill>
                  <a:schemeClr val="accent2"/>
                </a:solidFill>
              </a:rPr>
              <a:t>HERZLICHEN DANK</a:t>
            </a:r>
            <a:endParaRPr lang="de-DE" sz="3200">
              <a:solidFill>
                <a:schemeClr val="accent2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956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23" y="1290594"/>
            <a:ext cx="11275656" cy="481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© 2024 Alexianer GmbH</a:t>
            </a:r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2899834" y="1588"/>
            <a:ext cx="9292167" cy="125412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-895604" y="594092"/>
            <a:ext cx="446935" cy="53263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192</a:t>
            </a:r>
          </a:p>
          <a:p>
            <a:pPr algn="ctr"/>
            <a:r>
              <a:rPr lang="de-DE" sz="1100" b="0"/>
              <a:t>192</a:t>
            </a:r>
          </a:p>
          <a:p>
            <a:pPr algn="ctr"/>
            <a:r>
              <a:rPr lang="de-DE" sz="1100" b="0"/>
              <a:t>192</a:t>
            </a:r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-1180673" y="0"/>
            <a:ext cx="1017073" cy="6822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/>
          </a:p>
        </p:txBody>
      </p:sp>
      <p:sp>
        <p:nvSpPr>
          <p:cNvPr id="33" name="Rechteck 32"/>
          <p:cNvSpPr/>
          <p:nvPr userDrawn="1"/>
        </p:nvSpPr>
        <p:spPr>
          <a:xfrm>
            <a:off x="-895604" y="2782555"/>
            <a:ext cx="446935" cy="532636"/>
          </a:xfrm>
          <a:prstGeom prst="rect">
            <a:avLst/>
          </a:prstGeom>
          <a:solidFill>
            <a:srgbClr val="3E96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62</a:t>
            </a:r>
          </a:p>
          <a:p>
            <a:pPr algn="ctr"/>
            <a:r>
              <a:rPr lang="de-DE" sz="1100" b="0"/>
              <a:t>150</a:t>
            </a:r>
          </a:p>
          <a:p>
            <a:pPr algn="ctr"/>
            <a:r>
              <a:rPr lang="de-DE" sz="1100" b="0"/>
              <a:t>190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-895604" y="2030323"/>
            <a:ext cx="446935" cy="532636"/>
          </a:xfrm>
          <a:prstGeom prst="rect">
            <a:avLst/>
          </a:prstGeom>
          <a:solidFill>
            <a:srgbClr val="C6C7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198</a:t>
            </a:r>
          </a:p>
          <a:p>
            <a:pPr algn="ctr"/>
            <a:r>
              <a:rPr lang="de-DE" sz="1100" b="0"/>
              <a:t>199</a:t>
            </a:r>
          </a:p>
          <a:p>
            <a:pPr algn="ctr"/>
            <a:r>
              <a:rPr lang="de-DE" sz="1100" b="0"/>
              <a:t>200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-895604" y="1278091"/>
            <a:ext cx="446935" cy="532636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0</a:t>
            </a:r>
          </a:p>
          <a:p>
            <a:pPr algn="ctr"/>
            <a:r>
              <a:rPr lang="de-DE" sz="1100" b="0"/>
              <a:t>0</a:t>
            </a:r>
          </a:p>
          <a:p>
            <a:pPr algn="ctr"/>
            <a:r>
              <a:rPr lang="de-DE" sz="1100" b="0"/>
              <a:t>0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895604" y="4448601"/>
            <a:ext cx="446935" cy="53263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>
                <a:solidFill>
                  <a:schemeClr val="tx1"/>
                </a:solidFill>
              </a:rPr>
              <a:t>170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209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-1066197" y="1"/>
            <a:ext cx="78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solidFill>
                  <a:schemeClr val="tx1"/>
                </a:solidFill>
              </a:rPr>
              <a:t>Farben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81711" y="1041335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Schwarz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-895604" y="525859"/>
            <a:ext cx="446935" cy="532636"/>
          </a:xfrm>
          <a:prstGeom prst="rect">
            <a:avLst/>
          </a:prstGeom>
          <a:solidFill>
            <a:srgbClr val="B5152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181</a:t>
            </a:r>
          </a:p>
          <a:p>
            <a:pPr algn="ctr"/>
            <a:r>
              <a:rPr lang="de-DE" sz="1100" b="0"/>
              <a:t>21</a:t>
            </a:r>
          </a:p>
          <a:p>
            <a:pPr algn="ctr"/>
            <a:r>
              <a:rPr lang="de-DE" sz="1100" b="0"/>
              <a:t>43</a:t>
            </a:r>
          </a:p>
        </p:txBody>
      </p:sp>
      <p:sp>
        <p:nvSpPr>
          <p:cNvPr id="27" name="Textfeld 26"/>
          <p:cNvSpPr txBox="1"/>
          <p:nvPr userDrawn="1"/>
        </p:nvSpPr>
        <p:spPr>
          <a:xfrm>
            <a:off x="-1199715" y="271942"/>
            <a:ext cx="10551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Alexianer Rot</a:t>
            </a:r>
          </a:p>
        </p:txBody>
      </p:sp>
      <p:sp>
        <p:nvSpPr>
          <p:cNvPr id="28" name="Textfeld 27"/>
          <p:cNvSpPr txBox="1"/>
          <p:nvPr userDrawn="1"/>
        </p:nvSpPr>
        <p:spPr>
          <a:xfrm>
            <a:off x="-1081711" y="1793567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Silbergrau</a:t>
            </a:r>
          </a:p>
        </p:txBody>
      </p:sp>
      <p:sp>
        <p:nvSpPr>
          <p:cNvPr id="34" name="Textfeld 33"/>
          <p:cNvSpPr txBox="1"/>
          <p:nvPr userDrawn="1"/>
        </p:nvSpPr>
        <p:spPr>
          <a:xfrm>
            <a:off x="-1252233" y="2545799"/>
            <a:ext cx="11601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Sekundär-Blau</a:t>
            </a:r>
          </a:p>
        </p:txBody>
      </p:sp>
      <p:sp>
        <p:nvSpPr>
          <p:cNvPr id="29" name="Textfeld 28"/>
          <p:cNvSpPr txBox="1"/>
          <p:nvPr userDrawn="1"/>
        </p:nvSpPr>
        <p:spPr>
          <a:xfrm>
            <a:off x="-1141555" y="3298031"/>
            <a:ext cx="9388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Dunkelgrau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-895604" y="6255387"/>
            <a:ext cx="446935" cy="53263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248</a:t>
            </a:r>
          </a:p>
          <a:p>
            <a:pPr algn="ctr"/>
            <a:r>
              <a:rPr lang="de-DE" sz="1100" b="0"/>
              <a:t>148</a:t>
            </a:r>
          </a:p>
          <a:p>
            <a:pPr algn="ctr"/>
            <a:r>
              <a:rPr lang="de-DE" sz="1100" b="0"/>
              <a:t>41</a:t>
            </a:r>
          </a:p>
        </p:txBody>
      </p:sp>
      <p:sp>
        <p:nvSpPr>
          <p:cNvPr id="31" name="Textfeld 30"/>
          <p:cNvSpPr txBox="1"/>
          <p:nvPr userDrawn="1"/>
        </p:nvSpPr>
        <p:spPr>
          <a:xfrm>
            <a:off x="-1199139" y="5871878"/>
            <a:ext cx="10540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Sonderfarbe</a:t>
            </a:r>
          </a:p>
          <a:p>
            <a:pPr algn="ctr"/>
            <a:r>
              <a:rPr lang="de-DE" sz="1050" b="0"/>
              <a:t>orange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-895604" y="5362418"/>
            <a:ext cx="446935" cy="53263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>
                <a:solidFill>
                  <a:schemeClr val="tx1"/>
                </a:solidFill>
              </a:rPr>
              <a:t>216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234</a:t>
            </a:r>
          </a:p>
          <a:p>
            <a:pPr algn="ctr"/>
            <a:r>
              <a:rPr lang="de-DE" sz="1100" b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32" name="Textfeld 31"/>
          <p:cNvSpPr txBox="1"/>
          <p:nvPr userDrawn="1"/>
        </p:nvSpPr>
        <p:spPr>
          <a:xfrm>
            <a:off x="-1239021" y="4050263"/>
            <a:ext cx="1133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Sekundär-Blau</a:t>
            </a:r>
          </a:p>
          <a:p>
            <a:pPr algn="ctr"/>
            <a:r>
              <a:rPr lang="de-DE" sz="1050" b="0"/>
              <a:t>(44%)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-895604" y="3534787"/>
            <a:ext cx="446935" cy="532636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/>
              <a:t>74</a:t>
            </a:r>
          </a:p>
          <a:p>
            <a:pPr algn="ctr"/>
            <a:r>
              <a:rPr lang="de-DE" sz="1100" b="0"/>
              <a:t>74</a:t>
            </a:r>
          </a:p>
          <a:p>
            <a:pPr algn="ctr"/>
            <a:r>
              <a:rPr lang="de-DE" sz="1100" b="0"/>
              <a:t>74</a:t>
            </a:r>
          </a:p>
        </p:txBody>
      </p:sp>
      <p:sp>
        <p:nvSpPr>
          <p:cNvPr id="35" name="Textfeld 34"/>
          <p:cNvSpPr txBox="1"/>
          <p:nvPr userDrawn="1"/>
        </p:nvSpPr>
        <p:spPr>
          <a:xfrm>
            <a:off x="-1239021" y="4964077"/>
            <a:ext cx="1133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/>
              <a:t>Sekundär-Blau</a:t>
            </a:r>
          </a:p>
          <a:p>
            <a:pPr algn="ctr"/>
            <a:r>
              <a:rPr lang="de-DE" sz="1050" b="0"/>
              <a:t>(20%)</a:t>
            </a:r>
          </a:p>
        </p:txBody>
      </p:sp>
    </p:spTree>
    <p:extLst>
      <p:ext uri="{BB962C8B-B14F-4D97-AF65-F5344CB8AC3E}">
        <p14:creationId xmlns:p14="http://schemas.microsoft.com/office/powerpoint/2010/main" val="16000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5" r:id="rId3"/>
    <p:sldLayoutId id="2147483680" r:id="rId4"/>
    <p:sldLayoutId id="214748367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5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12699" y="1562100"/>
            <a:ext cx="12271373" cy="4261611"/>
            <a:chOff x="-12699" y="1562100"/>
            <a:chExt cx="12271373" cy="4261611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9" t="16458" r="69" b="31800"/>
            <a:stretch/>
          </p:blipFill>
          <p:spPr>
            <a:xfrm>
              <a:off x="6081832" y="3677492"/>
              <a:ext cx="6176842" cy="2146219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" t="20096" r="1229" b="27071"/>
            <a:stretch/>
          </p:blipFill>
          <p:spPr>
            <a:xfrm>
              <a:off x="-1" y="3659204"/>
              <a:ext cx="6089905" cy="2164507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0" t="20010" r="-620" b="28180"/>
            <a:stretch/>
          </p:blipFill>
          <p:spPr>
            <a:xfrm>
              <a:off x="-12699" y="1562100"/>
              <a:ext cx="6184899" cy="2136253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42" b="36286"/>
            <a:stretch/>
          </p:blipFill>
          <p:spPr>
            <a:xfrm>
              <a:off x="6096000" y="1563623"/>
              <a:ext cx="6162674" cy="2134729"/>
            </a:xfrm>
            <a:prstGeom prst="rect">
              <a:avLst/>
            </a:prstGeom>
          </p:spPr>
        </p:pic>
      </p:grpSp>
      <p:sp>
        <p:nvSpPr>
          <p:cNvPr id="20" name="Rechteck 19"/>
          <p:cNvSpPr/>
          <p:nvPr/>
        </p:nvSpPr>
        <p:spPr>
          <a:xfrm>
            <a:off x="-12699" y="1562100"/>
            <a:ext cx="12271373" cy="4261611"/>
          </a:xfrm>
          <a:prstGeom prst="rect">
            <a:avLst/>
          </a:prstGeom>
          <a:solidFill>
            <a:srgbClr val="FFFFFF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39989" y="2555994"/>
            <a:ext cx="7409099" cy="789697"/>
          </a:xfrm>
          <a:solidFill>
            <a:srgbClr val="F2F2F2">
              <a:alpha val="65882"/>
            </a:srgbClr>
          </a:solidFill>
        </p:spPr>
        <p:txBody>
          <a:bodyPr anchor="ctr"/>
          <a:lstStyle/>
          <a:p>
            <a:r>
              <a:rPr lang="de-DE" sz="4000" dirty="0"/>
              <a:t>DIE ALEXIANER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339989" y="3554665"/>
            <a:ext cx="7409100" cy="914400"/>
          </a:xfrm>
          <a:solidFill>
            <a:srgbClr val="F2F2F2">
              <a:alpha val="65098"/>
            </a:srgb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/>
              <a:t>Eine starke Gruppe </a:t>
            </a:r>
            <a:r>
              <a:rPr lang="de-DE" b="1" dirty="0"/>
              <a:t>und </a:t>
            </a:r>
            <a:r>
              <a:rPr lang="de-DE" b="1" dirty="0" smtClean="0"/>
              <a:t>ein verlässlicher </a:t>
            </a:r>
            <a:r>
              <a:rPr lang="de-DE" b="1" dirty="0"/>
              <a:t>Partner</a:t>
            </a:r>
            <a:br>
              <a:rPr lang="de-DE" b="1" dirty="0"/>
            </a:br>
            <a:r>
              <a:rPr lang="de-DE" b="1" dirty="0"/>
              <a:t> im Gesundheits- und Sozialwesen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4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607487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442912" y="1152432"/>
            <a:ext cx="7334965" cy="57130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lnSpc>
                <a:spcPts val="2640"/>
              </a:lnSpc>
              <a:buNone/>
            </a:pPr>
            <a:r>
              <a:rPr lang="de-DE" sz="2400" b="1" dirty="0" smtClean="0"/>
              <a:t>Wir unterstützen die </a:t>
            </a:r>
            <a:r>
              <a:rPr lang="de-DE" sz="2400" b="1" dirty="0"/>
              <a:t>spirituelle </a:t>
            </a:r>
            <a:r>
              <a:rPr lang="de-DE" sz="2400" b="1" dirty="0" smtClean="0"/>
              <a:t>Kompetenz unserer Mitarbeitenden unabhängig von ihrem Glauben</a:t>
            </a:r>
          </a:p>
          <a:p>
            <a:pPr marL="0" indent="0">
              <a:lnSpc>
                <a:spcPts val="300"/>
              </a:lnSpc>
              <a:buNone/>
            </a:pPr>
            <a:endParaRPr lang="de-DE" sz="2400" b="1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b="1" dirty="0" smtClean="0"/>
              <a:t>Geistliches </a:t>
            </a:r>
            <a:r>
              <a:rPr lang="de-DE" sz="1700" b="1" dirty="0"/>
              <a:t>Zentrum in </a:t>
            </a:r>
            <a:r>
              <a:rPr lang="de-DE" sz="1700" b="1" dirty="0" err="1"/>
              <a:t>Varensell</a:t>
            </a:r>
            <a:r>
              <a:rPr lang="de-DE" sz="1700" b="1" dirty="0"/>
              <a:t>:</a:t>
            </a:r>
            <a:r>
              <a:rPr lang="de-DE" sz="1700" dirty="0"/>
              <a:t> Die Benediktinerinnen und die Alexianer </a:t>
            </a:r>
            <a:r>
              <a:rPr lang="de-DE" sz="1700" dirty="0" smtClean="0"/>
              <a:t>betreiben künftig </a:t>
            </a:r>
            <a:r>
              <a:rPr lang="de-DE" sz="1700" dirty="0"/>
              <a:t>gemeinsam das Gästehaus der Abtei als Ort der Einkehr, Exerzitien und spirituellen Begegnung – offen für Einzelgäste, Gruppen und Veranstaltungen im klösterlichen Rahmen.</a:t>
            </a:r>
            <a:endParaRPr lang="de-DE" sz="17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 smtClean="0"/>
              <a:t>Geistliches </a:t>
            </a:r>
            <a:r>
              <a:rPr lang="de-DE" sz="1700" dirty="0"/>
              <a:t>Jahrestreffen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Seelsorgliche Angebote für Patient*innen, Klient*innen und Mitarbeitende: Gottesdienste, Gesprächsangebote, Wallfahrten, Oasentage etc.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Konzeptionelle Weiterentwicklung der Seelsorge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Treffen aller Pflege-Auszubildenden und Care </a:t>
            </a:r>
            <a:r>
              <a:rPr lang="de-DE" sz="1700" dirty="0" err="1"/>
              <a:t>Week</a:t>
            </a:r>
            <a:r>
              <a:rPr lang="de-DE" sz="1700" dirty="0"/>
              <a:t> Festival (jährlich)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Leadership-Programm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„Horizonte</a:t>
            </a:r>
            <a:r>
              <a:rPr lang="de-DE" sz="1700" dirty="0" smtClean="0"/>
              <a:t>“- Newsletter </a:t>
            </a:r>
            <a:r>
              <a:rPr lang="de-DE" sz="1700" dirty="0"/>
              <a:t>(monatlich)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700" dirty="0"/>
              <a:t>Orte und Räume des spirituellen Rückzugs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DE" dirty="0" smtClean="0"/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442913" y="574924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Spiritualität und Glaube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92" t="-1403" r="23463" b="1403"/>
          <a:stretch/>
        </p:blipFill>
        <p:spPr>
          <a:xfrm>
            <a:off x="7777877" y="1158985"/>
            <a:ext cx="4416621" cy="5339515"/>
          </a:xfrm>
          <a:prstGeom prst="rect">
            <a:avLst/>
          </a:prstGeom>
        </p:spPr>
      </p:pic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901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71975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Ethische Werteorientierung 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6341605" y="1258618"/>
            <a:ext cx="5646378" cy="5394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smtClean="0"/>
              <a:t>Wir fördern die Sensibilität </a:t>
            </a:r>
            <a:r>
              <a:rPr lang="de-DE" sz="2200" b="1" dirty="0"/>
              <a:t>für ethische Fragen </a:t>
            </a:r>
            <a:r>
              <a:rPr lang="de-DE" sz="2200" b="1" dirty="0" smtClean="0"/>
              <a:t>und </a:t>
            </a:r>
            <a:r>
              <a:rPr lang="de-DE" sz="2200" b="1" dirty="0"/>
              <a:t>die Orientierung an ethischen </a:t>
            </a:r>
            <a:r>
              <a:rPr lang="de-DE" sz="2200" b="1" dirty="0" smtClean="0"/>
              <a:t>Grundsätzen </a:t>
            </a:r>
          </a:p>
          <a:p>
            <a:pPr marL="0" indent="0">
              <a:buNone/>
            </a:pPr>
            <a:endParaRPr lang="de-DE" sz="1100" b="1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 smtClean="0"/>
              <a:t>Ethikkomitee (Alexianer GmbH): </a:t>
            </a:r>
            <a:r>
              <a:rPr lang="de-DE" sz="1800" dirty="0"/>
              <a:t>Entwicklung ethischer Standards, Bearbeitung übergreifender Themen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Regionale Ethikkomitees: Entwicklung ethischer Standards, ethische Einzelfallbesprechungen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 err="1"/>
              <a:t>Symposia</a:t>
            </a:r>
            <a:r>
              <a:rPr lang="de-DE" sz="1800" dirty="0"/>
              <a:t> „Christliche Ethik und Gesundheit“ (jährlich)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Fortbildungen und Weiterbildungen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„</a:t>
            </a:r>
            <a:r>
              <a:rPr lang="de-DE" sz="1800" dirty="0" err="1" smtClean="0"/>
              <a:t>EthiKette</a:t>
            </a:r>
            <a:r>
              <a:rPr lang="de-DE" sz="1800" dirty="0" smtClean="0"/>
              <a:t>“- Newsletter </a:t>
            </a:r>
            <a:r>
              <a:rPr lang="de-DE" sz="1800" dirty="0"/>
              <a:t>(vierteljährlich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58618"/>
            <a:ext cx="6185951" cy="4962299"/>
          </a:xfrm>
          <a:prstGeom prst="rect">
            <a:avLst/>
          </a:prstGeom>
        </p:spPr>
      </p:pic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34524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80853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Leadership-Programm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9" t="3746"/>
          <a:stretch/>
        </p:blipFill>
        <p:spPr>
          <a:xfrm>
            <a:off x="5809465" y="1109708"/>
            <a:ext cx="5537594" cy="5388792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4294967295"/>
          </p:nvPr>
        </p:nvSpPr>
        <p:spPr>
          <a:xfrm>
            <a:off x="467191" y="1214202"/>
            <a:ext cx="5289032" cy="53109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/>
              <a:t>Wir schaffen ein </a:t>
            </a:r>
            <a:r>
              <a:rPr lang="de-DE" sz="2000" b="1" dirty="0" smtClean="0"/>
              <a:t>gemeinsames Führungsverständnis </a:t>
            </a:r>
            <a:r>
              <a:rPr lang="de-DE" sz="2000" dirty="0" smtClean="0"/>
              <a:t>für unsere leitenden Mitarbeitenden. 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2000" dirty="0" smtClean="0"/>
              <a:t>Rund </a:t>
            </a:r>
            <a:r>
              <a:rPr lang="de-DE" sz="2000" b="1" dirty="0" smtClean="0"/>
              <a:t>1.300</a:t>
            </a:r>
            <a:r>
              <a:rPr lang="de-DE" sz="2000" dirty="0" smtClean="0"/>
              <a:t> </a:t>
            </a:r>
            <a:r>
              <a:rPr lang="de-DE" sz="2000" dirty="0"/>
              <a:t>Führungskräfte haben das </a:t>
            </a:r>
            <a:r>
              <a:rPr lang="de-DE" sz="2000" dirty="0" smtClean="0"/>
              <a:t>Leadership-Programm </a:t>
            </a:r>
            <a:r>
              <a:rPr lang="de-DE" sz="2000" dirty="0"/>
              <a:t>seit </a:t>
            </a:r>
            <a:r>
              <a:rPr lang="de-DE" sz="2000" b="1" dirty="0"/>
              <a:t>2021</a:t>
            </a:r>
            <a:r>
              <a:rPr lang="de-DE" sz="2000" dirty="0"/>
              <a:t> durchlaufen.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b="1" dirty="0" smtClean="0"/>
              <a:t>Ziel</a:t>
            </a:r>
            <a:r>
              <a:rPr lang="de-DE" sz="2000" dirty="0" smtClean="0"/>
              <a:t> </a:t>
            </a:r>
            <a:r>
              <a:rPr lang="de-DE" sz="2000" dirty="0"/>
              <a:t>ist es, </a:t>
            </a:r>
            <a:r>
              <a:rPr lang="de-DE" sz="2000" b="1" dirty="0"/>
              <a:t>alle</a:t>
            </a:r>
            <a:r>
              <a:rPr lang="de-DE" sz="2000" dirty="0"/>
              <a:t> </a:t>
            </a:r>
            <a:r>
              <a:rPr lang="de-DE" sz="2000" b="1" dirty="0"/>
              <a:t>Führungskräfte</a:t>
            </a:r>
            <a:r>
              <a:rPr lang="de-DE" sz="2000" dirty="0"/>
              <a:t> in das Programm zu holen. 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None/>
            </a:pPr>
            <a:r>
              <a:rPr lang="de-DE" sz="2000" b="1" dirty="0" smtClean="0"/>
              <a:t>Ab </a:t>
            </a:r>
            <a:r>
              <a:rPr lang="de-DE" sz="2000" b="1" dirty="0"/>
              <a:t>2026 </a:t>
            </a:r>
            <a:r>
              <a:rPr lang="de-DE" sz="2000" dirty="0"/>
              <a:t>wird das Leadership-Programm </a:t>
            </a:r>
            <a:r>
              <a:rPr lang="de-DE" sz="2000" b="1" dirty="0"/>
              <a:t>verpflichtender Bestandteil</a:t>
            </a:r>
            <a:r>
              <a:rPr lang="de-DE" sz="2000" dirty="0"/>
              <a:t> des </a:t>
            </a:r>
            <a:r>
              <a:rPr lang="de-DE" sz="2000" dirty="0" err="1" smtClean="0"/>
              <a:t>Onboarding</a:t>
            </a:r>
            <a:r>
              <a:rPr lang="de-DE" sz="2000" dirty="0" smtClean="0"/>
              <a:t> </a:t>
            </a:r>
            <a:r>
              <a:rPr lang="de-DE" sz="2000" dirty="0"/>
              <a:t>von Führungskräften auf </a:t>
            </a:r>
            <a:r>
              <a:rPr lang="de-DE" sz="2000" b="1" dirty="0"/>
              <a:t>allen Ebenen</a:t>
            </a:r>
            <a:r>
              <a:rPr lang="de-DE" sz="2000" dirty="0" smtClean="0"/>
              <a:t>.</a:t>
            </a:r>
          </a:p>
          <a:p>
            <a:pPr marL="0" indent="0">
              <a:buNone/>
            </a:pPr>
            <a:endParaRPr lang="de-DE" sz="1100" dirty="0"/>
          </a:p>
          <a:p>
            <a:pPr marL="0" indent="0">
              <a:buNone/>
            </a:pPr>
            <a:r>
              <a:rPr lang="de-DE" sz="2000" dirty="0" smtClean="0"/>
              <a:t>Das Programm soll </a:t>
            </a:r>
            <a:r>
              <a:rPr lang="de-DE" sz="2000" b="1" dirty="0" smtClean="0"/>
              <a:t>Werte </a:t>
            </a:r>
            <a:r>
              <a:rPr lang="de-DE" sz="2000" dirty="0" smtClean="0"/>
              <a:t>vermitteln, </a:t>
            </a:r>
            <a:r>
              <a:rPr lang="de-DE" sz="2000" b="1" dirty="0" smtClean="0"/>
              <a:t>Führung </a:t>
            </a:r>
            <a:r>
              <a:rPr lang="de-DE" sz="2000" dirty="0" smtClean="0"/>
              <a:t>stärken</a:t>
            </a:r>
            <a:r>
              <a:rPr lang="de-DE" sz="2000" b="1" dirty="0" smtClean="0"/>
              <a:t> </a:t>
            </a:r>
            <a:r>
              <a:rPr lang="de-DE" sz="2000" dirty="0" smtClean="0"/>
              <a:t>und </a:t>
            </a:r>
            <a:r>
              <a:rPr lang="de-DE" sz="2000" b="1" dirty="0" smtClean="0"/>
              <a:t>Identität</a:t>
            </a:r>
            <a:r>
              <a:rPr lang="de-DE" sz="2000" dirty="0" smtClean="0"/>
              <a:t> mit dem Unternehmen schaffen. </a:t>
            </a:r>
            <a:endParaRPr lang="de-DE" sz="2000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525134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4822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WER WIR SIND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Die Alexianer in Zahlen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27" l="750" r="99375">
                        <a14:foregroundMark x1="30125" y1="746" x2="49875" y2="98136"/>
                        <a14:foregroundMark x1="750" y1="47530" x2="99375" y2="45853"/>
                        <a14:foregroundMark x1="57000" y1="8388" x2="57000" y2="8388"/>
                        <a14:foregroundMark x1="12125" y1="19478" x2="12125" y2="19478"/>
                        <a14:foregroundMark x1="15375" y1="18546" x2="15375" y2="18546"/>
                        <a14:foregroundMark x1="79125" y1="4939" x2="79125" y2="4939"/>
                        <a14:foregroundMark x1="71125" y1="7922" x2="71125" y2="7922"/>
                        <a14:foregroundMark x1="11875" y1="20317" x2="11875" y2="20317"/>
                        <a14:foregroundMark x1="13875" y1="19199" x2="13875" y2="19199"/>
                        <a14:foregroundMark x1="30125" y1="15564" x2="30125" y2="15564"/>
                        <a14:foregroundMark x1="29375" y1="2423" x2="29375" y2="2423"/>
                        <a14:foregroundMark x1="81125" y1="65517" x2="81125" y2="65517"/>
                        <a14:foregroundMark x1="81375" y1="64212" x2="81375" y2="64212"/>
                        <a14:foregroundMark x1="85000" y1="66076" x2="85000" y2="66076"/>
                        <a14:foregroundMark x1="83125" y1="67195" x2="83125" y2="67195"/>
                        <a14:foregroundMark x1="76750" y1="66076" x2="76750" y2="66076"/>
                        <a14:foregroundMark x1="76750" y1="68034" x2="76750" y2="68034"/>
                        <a14:foregroundMark x1="84250" y1="68500" x2="84250" y2="68500"/>
                      </a14:backgroundRemoval>
                    </a14:imgEffect>
                  </a14:imgLayer>
                </a14:imgProps>
              </a:ext>
            </a:extLst>
          </a:blip>
          <a:srcRect l="204" t="1220"/>
          <a:stretch/>
        </p:blipFill>
        <p:spPr>
          <a:xfrm>
            <a:off x="4269139" y="160458"/>
            <a:ext cx="4949447" cy="657087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2039817"/>
            <a:ext cx="3506540" cy="35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VIER GESCHÄFTSFELDER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/>
              <a:t>Die Alexianer in Zahlen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8" name="Picture 43" descr="Motiv_01_beschnit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863" y="1360843"/>
            <a:ext cx="2238375" cy="2238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 descr="Motiv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925" y="3829405"/>
            <a:ext cx="2228850" cy="2228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Motiv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125" y="1340205"/>
            <a:ext cx="2254250" cy="225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Motiv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000" y="3816705"/>
            <a:ext cx="2228850" cy="2228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90000" sy="9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2909350" y="3089630"/>
            <a:ext cx="23241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>
                <a:solidFill>
                  <a:schemeClr val="tx2"/>
                </a:solidFill>
              </a:rPr>
              <a:t>SOMATIK</a:t>
            </a: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2153540" y="5566130"/>
            <a:ext cx="3029110" cy="6485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 smtClean="0">
                <a:solidFill>
                  <a:schemeClr val="tx2"/>
                </a:solidFill>
              </a:rPr>
              <a:t>ALTENHILFE</a:t>
            </a:r>
            <a:endParaRPr lang="de-DE" alt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6808250" y="3076930"/>
            <a:ext cx="33401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>
                <a:solidFill>
                  <a:schemeClr val="tx2"/>
                </a:solidFill>
              </a:rPr>
              <a:t>PSYCHIATRIE</a:t>
            </a:r>
          </a:p>
        </p:txBody>
      </p:sp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6833650" y="554073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777777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just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b="1" dirty="0">
                <a:solidFill>
                  <a:schemeClr val="tx2"/>
                </a:solidFill>
              </a:rPr>
              <a:t>EINGLIEDERUNG</a:t>
            </a:r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5974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STARKES FUNDAMENT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 smtClean="0"/>
              <a:t>Unsere 23 Referate – </a:t>
            </a:r>
            <a:r>
              <a:rPr lang="de-DE" sz="1800" dirty="0" smtClean="0"/>
              <a:t>Stand: 07/2025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3794617" y="1895788"/>
            <a:ext cx="4603859" cy="472831"/>
          </a:xfrm>
          <a:prstGeom prst="rect">
            <a:avLst/>
          </a:prstGeom>
          <a:solidFill>
            <a:schemeClr val="bg1"/>
          </a:solidFill>
          <a:ln w="6350">
            <a:solidFill>
              <a:srgbClr val="B5152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Aufsichtsrat</a:t>
            </a:r>
            <a:endParaRPr kumimoji="0" lang="de-DE" altLang="de-DE" sz="16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feld 3"/>
          <p:cNvSpPr txBox="1">
            <a:spLocks noChangeArrowheads="1"/>
          </p:cNvSpPr>
          <p:nvPr/>
        </p:nvSpPr>
        <p:spPr bwMode="auto">
          <a:xfrm>
            <a:off x="3794617" y="2441338"/>
            <a:ext cx="4603859" cy="507236"/>
          </a:xfrm>
          <a:prstGeom prst="rect">
            <a:avLst/>
          </a:prstGeom>
          <a:solidFill>
            <a:srgbClr val="3E96BE"/>
          </a:solidFill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Hauptgesch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ftsf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hrung</a:t>
            </a:r>
            <a:endParaRPr kumimoji="0" lang="de-DE" alt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feld 2"/>
          <p:cNvSpPr txBox="1">
            <a:spLocks noChangeArrowheads="1"/>
          </p:cNvSpPr>
          <p:nvPr/>
        </p:nvSpPr>
        <p:spPr bwMode="auto">
          <a:xfrm>
            <a:off x="3794617" y="1161836"/>
            <a:ext cx="4603859" cy="661233"/>
          </a:xfrm>
          <a:prstGeom prst="rect">
            <a:avLst/>
          </a:prstGeom>
          <a:solidFill>
            <a:srgbClr val="B5152B"/>
          </a:solidFill>
          <a:ln w="6350">
            <a:solidFill>
              <a:srgbClr val="B5152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Stiftung der </a:t>
            </a:r>
            <a:r>
              <a:rPr kumimoji="0" lang="de-DE" altLang="de-DE" sz="1600" b="1" i="0" u="none" strike="noStrike" cap="none" normalizeH="0" baseline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Alexianerbr</a:t>
            </a:r>
            <a:r>
              <a:rPr kumimoji="0" lang="de-DE" altLang="de-DE" sz="1600" b="1" i="0" u="none" strike="noStrike" cap="none" normalizeH="0" baseline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600" b="1" i="0" u="none" strike="noStrike" cap="none" normalizeH="0" baseline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</a:t>
            </a: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Stiftungskuratorium</a:t>
            </a:r>
            <a:endParaRPr kumimoji="0" lang="de-DE" alt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feld 8"/>
          <p:cNvSpPr txBox="1">
            <a:spLocks noChangeArrowheads="1"/>
          </p:cNvSpPr>
          <p:nvPr/>
        </p:nvSpPr>
        <p:spPr bwMode="auto">
          <a:xfrm>
            <a:off x="8634311" y="1161836"/>
            <a:ext cx="2887666" cy="661232"/>
          </a:xfrm>
          <a:prstGeom prst="rect">
            <a:avLst/>
          </a:prstGeom>
          <a:solidFill>
            <a:schemeClr val="bg1"/>
          </a:solidFill>
          <a:ln w="635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Rat für christliche Werteorientierung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36" name="Textfeld 3"/>
          <p:cNvSpPr txBox="1">
            <a:spLocks noChangeArrowheads="1"/>
          </p:cNvSpPr>
          <p:nvPr/>
        </p:nvSpPr>
        <p:spPr bwMode="auto">
          <a:xfrm>
            <a:off x="3794617" y="3021293"/>
            <a:ext cx="4603859" cy="507236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Erweiterte Geschäftsführung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rgbClr val="3E96BE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442912" y="3698413"/>
            <a:ext cx="11287765" cy="2769392"/>
          </a:xfrm>
          <a:prstGeom prst="rect">
            <a:avLst/>
          </a:prstGeom>
          <a:solidFill>
            <a:srgbClr val="AAD1E3"/>
          </a:solidFill>
          <a:ln w="9525">
            <a:solidFill>
              <a:srgbClr val="3E96B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sz="110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9536671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 smtClean="0">
                <a:solidFill>
                  <a:srgbClr val="3E96B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Digitalisierung 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573565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Altenhilfe / außerklinische Pflege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3" name="Textfeld 15"/>
          <p:cNvSpPr txBox="1">
            <a:spLocks noChangeArrowheads="1"/>
          </p:cNvSpPr>
          <p:nvPr/>
        </p:nvSpPr>
        <p:spPr bwMode="auto">
          <a:xfrm>
            <a:off x="573565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Eingliederungs- und Jugendhilfe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4" name="Textfeld 9"/>
          <p:cNvSpPr txBox="1">
            <a:spLocks noChangeArrowheads="1"/>
          </p:cNvSpPr>
          <p:nvPr/>
        </p:nvSpPr>
        <p:spPr bwMode="auto">
          <a:xfrm>
            <a:off x="5072703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Christliche Ethik, Leitbild, Spiritualität (CELS)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5" name="Textfeld 16"/>
          <p:cNvSpPr txBox="1">
            <a:spLocks noChangeArrowheads="1"/>
          </p:cNvSpPr>
          <p:nvPr/>
        </p:nvSpPr>
        <p:spPr bwMode="auto">
          <a:xfrm>
            <a:off x="5069049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Interne</a:t>
            </a:r>
            <a:r>
              <a:rPr kumimoji="0" lang="de-DE" altLang="de-DE" sz="1100" b="1" i="0" u="none" strike="noStrike" cap="none" normalizeH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R</a:t>
            </a: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evision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6" name="Textfeld 17"/>
          <p:cNvSpPr txBox="1">
            <a:spLocks noChangeArrowheads="1"/>
          </p:cNvSpPr>
          <p:nvPr/>
        </p:nvSpPr>
        <p:spPr bwMode="auto">
          <a:xfrm>
            <a:off x="7304688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Justiziariat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7" name="Textfeld 21"/>
          <p:cNvSpPr txBox="1">
            <a:spLocks noChangeArrowheads="1"/>
          </p:cNvSpPr>
          <p:nvPr/>
        </p:nvSpPr>
        <p:spPr bwMode="auto">
          <a:xfrm>
            <a:off x="9536671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Treasury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18" name="Textfeld 22"/>
          <p:cNvSpPr txBox="1">
            <a:spLocks noChangeArrowheads="1"/>
          </p:cNvSpPr>
          <p:nvPr/>
        </p:nvSpPr>
        <p:spPr bwMode="auto">
          <a:xfrm>
            <a:off x="9536671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Personal und Personalentwicklung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19" name="Textfeld 23"/>
          <p:cNvSpPr txBox="1">
            <a:spLocks noChangeArrowheads="1"/>
          </p:cNvSpPr>
          <p:nvPr/>
        </p:nvSpPr>
        <p:spPr bwMode="auto">
          <a:xfrm>
            <a:off x="9536671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Klinisches Qualitäts- und Risikomanagement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0" name="Textfeld 25"/>
          <p:cNvSpPr txBox="1">
            <a:spLocks noChangeArrowheads="1"/>
          </p:cNvSpPr>
          <p:nvPr/>
        </p:nvSpPr>
        <p:spPr bwMode="auto">
          <a:xfrm>
            <a:off x="2814342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Konzernrechnungswesen 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1" name="Textfeld 6"/>
          <p:cNvSpPr txBox="1">
            <a:spLocks noChangeArrowheads="1"/>
          </p:cNvSpPr>
          <p:nvPr/>
        </p:nvSpPr>
        <p:spPr bwMode="auto">
          <a:xfrm>
            <a:off x="573565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Konzerncontrolling 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2" name="Textfeld 1"/>
          <p:cNvSpPr txBox="1">
            <a:spLocks noChangeArrowheads="1"/>
          </p:cNvSpPr>
          <p:nvPr/>
        </p:nvSpPr>
        <p:spPr bwMode="auto">
          <a:xfrm>
            <a:off x="7278310" y="383091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Consulting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23" name="Textfeld 18"/>
          <p:cNvSpPr txBox="1">
            <a:spLocks noChangeArrowheads="1"/>
          </p:cNvSpPr>
          <p:nvPr/>
        </p:nvSpPr>
        <p:spPr bwMode="auto">
          <a:xfrm>
            <a:off x="2814342" y="4357890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Fundraising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4" name="Textfeld 17"/>
          <p:cNvSpPr txBox="1">
            <a:spLocks noChangeArrowheads="1"/>
          </p:cNvSpPr>
          <p:nvPr/>
        </p:nvSpPr>
        <p:spPr bwMode="auto">
          <a:xfrm>
            <a:off x="5069049" y="5966801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Zentralbereich Bau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5" name="Textfeld 25"/>
          <p:cNvSpPr txBox="1">
            <a:spLocks noChangeArrowheads="1"/>
          </p:cNvSpPr>
          <p:nvPr/>
        </p:nvSpPr>
        <p:spPr bwMode="auto">
          <a:xfrm>
            <a:off x="7304688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</a:rPr>
              <a:t>Strategischer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 b="1" dirty="0">
                <a:solidFill>
                  <a:srgbClr val="3E96BE"/>
                </a:solidFill>
                <a:latin typeface="+mj-lt"/>
              </a:rPr>
              <a:t>Einkauf &amp; Services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26" name="Textfeld 10"/>
          <p:cNvSpPr txBox="1">
            <a:spLocks noChangeArrowheads="1"/>
          </p:cNvSpPr>
          <p:nvPr/>
        </p:nvSpPr>
        <p:spPr bwMode="auto">
          <a:xfrm>
            <a:off x="5069049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Medizin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33" name="Textfeld 13"/>
          <p:cNvSpPr txBox="1">
            <a:spLocks noChangeArrowheads="1"/>
          </p:cNvSpPr>
          <p:nvPr/>
        </p:nvSpPr>
        <p:spPr bwMode="auto">
          <a:xfrm>
            <a:off x="5069049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84B2C8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Steuern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2814342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Somatik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8" name="Textfeld 21"/>
          <p:cNvSpPr txBox="1">
            <a:spLocks noChangeArrowheads="1"/>
          </p:cNvSpPr>
          <p:nvPr/>
        </p:nvSpPr>
        <p:spPr bwMode="auto">
          <a:xfrm>
            <a:off x="573565" y="5966801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3E96BE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Unternehmens-kommunikation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573565" y="5430498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Pflege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32" name="Textfeld 10"/>
          <p:cNvSpPr txBox="1">
            <a:spLocks noChangeArrowheads="1"/>
          </p:cNvSpPr>
          <p:nvPr/>
        </p:nvSpPr>
        <p:spPr bwMode="auto">
          <a:xfrm>
            <a:off x="2814342" y="5966801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rgbClr val="3E96B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Psychiatrie und Psychosomatik 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3E96BE"/>
              </a:solidFill>
              <a:effectLst/>
              <a:latin typeface="+mj-lt"/>
            </a:endParaRPr>
          </a:p>
        </p:txBody>
      </p:sp>
      <p:sp>
        <p:nvSpPr>
          <p:cNvPr id="39" name="Textfeld 10"/>
          <p:cNvSpPr txBox="1">
            <a:spLocks noChangeArrowheads="1"/>
          </p:cNvSpPr>
          <p:nvPr/>
        </p:nvSpPr>
        <p:spPr bwMode="auto">
          <a:xfrm>
            <a:off x="2814342" y="3821586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Budget- und Entgeltverhandlungen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40" name="Textfeld 10"/>
          <p:cNvSpPr txBox="1">
            <a:spLocks noChangeArrowheads="1"/>
          </p:cNvSpPr>
          <p:nvPr/>
        </p:nvSpPr>
        <p:spPr bwMode="auto">
          <a:xfrm>
            <a:off x="7304688" y="4894194"/>
            <a:ext cx="2055642" cy="421200"/>
          </a:xfrm>
          <a:prstGeom prst="rect">
            <a:avLst/>
          </a:prstGeom>
          <a:solidFill>
            <a:schemeClr val="bg1"/>
          </a:solidFill>
          <a:ln w="6350">
            <a:solidFill>
              <a:srgbClr val="3E96B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de-DE" altLang="de-DE" sz="1100" b="1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Medizincontrolling und Patientenabrechnung </a:t>
            </a: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</a:endParaRPr>
          </a:p>
        </p:txBody>
      </p:sp>
      <p:sp>
        <p:nvSpPr>
          <p:cNvPr id="4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37820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00" y="1342211"/>
            <a:ext cx="2578157" cy="171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9" y="3913947"/>
            <a:ext cx="2520018" cy="168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03" y="3918402"/>
            <a:ext cx="2594583" cy="172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477" y="1353449"/>
            <a:ext cx="2620443" cy="174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60" y="3853802"/>
            <a:ext cx="2588660" cy="172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03" y="1342211"/>
            <a:ext cx="2578364" cy="171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GREMIEN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/>
              <a:t>Stiftungskuratorium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7" name="Textfeld 13"/>
          <p:cNvSpPr txBox="1">
            <a:spLocks noChangeArrowheads="1"/>
          </p:cNvSpPr>
          <p:nvPr/>
        </p:nvSpPr>
        <p:spPr bwMode="auto">
          <a:xfrm>
            <a:off x="5073663" y="3100242"/>
            <a:ext cx="2017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Br. Nikolaus Hahn CFA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err="1">
                <a:solidFill>
                  <a:srgbClr val="3E96BE"/>
                </a:solidFill>
                <a:cs typeface="Arial" charset="0"/>
              </a:rPr>
              <a:t>Stv</a:t>
            </a: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. Vorsitzender</a:t>
            </a:r>
          </a:p>
        </p:txBody>
      </p:sp>
      <p:sp>
        <p:nvSpPr>
          <p:cNvPr id="48" name="Textfeld 15"/>
          <p:cNvSpPr txBox="1">
            <a:spLocks noChangeArrowheads="1"/>
          </p:cNvSpPr>
          <p:nvPr/>
        </p:nvSpPr>
        <p:spPr bwMode="auto">
          <a:xfrm>
            <a:off x="1809587" y="5594247"/>
            <a:ext cx="174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Br. Bernhard-Maria </a:t>
            </a:r>
            <a:br>
              <a:rPr lang="de-DE" altLang="de-DE" sz="1400" dirty="0">
                <a:cs typeface="Arial" charset="0"/>
              </a:rPr>
            </a:br>
            <a:r>
              <a:rPr lang="de-DE" altLang="de-DE" sz="1400" dirty="0">
                <a:cs typeface="Arial" charset="0"/>
              </a:rPr>
              <a:t>Flägel CFA</a:t>
            </a:r>
          </a:p>
        </p:txBody>
      </p:sp>
      <p:sp>
        <p:nvSpPr>
          <p:cNvPr id="49" name="Textfeld 16"/>
          <p:cNvSpPr txBox="1">
            <a:spLocks noChangeArrowheads="1"/>
          </p:cNvSpPr>
          <p:nvPr/>
        </p:nvSpPr>
        <p:spPr bwMode="auto">
          <a:xfrm>
            <a:off x="1904317" y="3089004"/>
            <a:ext cx="169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Hartmut Beiker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Vorsitzender</a:t>
            </a:r>
          </a:p>
        </p:txBody>
      </p:sp>
      <p:sp>
        <p:nvSpPr>
          <p:cNvPr id="51" name="Rechteck 12"/>
          <p:cNvSpPr>
            <a:spLocks noChangeArrowheads="1"/>
          </p:cNvSpPr>
          <p:nvPr/>
        </p:nvSpPr>
        <p:spPr bwMode="auto">
          <a:xfrm>
            <a:off x="8739541" y="3127218"/>
            <a:ext cx="1627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Andreas </a:t>
            </a:r>
            <a:r>
              <a:rPr lang="de-DE" altLang="de-DE" sz="1400" dirty="0" err="1">
                <a:cs typeface="Arial" charset="0"/>
              </a:rPr>
              <a:t>Dumstorf</a:t>
            </a:r>
            <a:endParaRPr lang="de-DE" altLang="de-DE" sz="1400" dirty="0">
              <a:cs typeface="Arial" charset="0"/>
            </a:endParaRPr>
          </a:p>
        </p:txBody>
      </p:sp>
      <p:sp>
        <p:nvSpPr>
          <p:cNvPr id="57" name="Textfeld 13"/>
          <p:cNvSpPr txBox="1">
            <a:spLocks noChangeArrowheads="1"/>
          </p:cNvSpPr>
          <p:nvPr/>
        </p:nvSpPr>
        <p:spPr bwMode="auto">
          <a:xfrm>
            <a:off x="8661134" y="5702294"/>
            <a:ext cx="1705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Ulrich Wessels</a:t>
            </a:r>
            <a:endParaRPr lang="de-DE" altLang="de-DE" sz="1400" dirty="0">
              <a:solidFill>
                <a:srgbClr val="7199AC"/>
              </a:solidFill>
              <a:cs typeface="Arial" charset="0"/>
            </a:endParaRPr>
          </a:p>
        </p:txBody>
      </p:sp>
      <p:sp>
        <p:nvSpPr>
          <p:cNvPr id="18" name="Textfeld 15"/>
          <p:cNvSpPr txBox="1">
            <a:spLocks noChangeArrowheads="1"/>
          </p:cNvSpPr>
          <p:nvPr/>
        </p:nvSpPr>
        <p:spPr bwMode="auto">
          <a:xfrm>
            <a:off x="5168905" y="5702295"/>
            <a:ext cx="1676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med. Iris Hauth</a:t>
            </a:r>
          </a:p>
        </p:txBody>
      </p:sp>
      <p:sp>
        <p:nvSpPr>
          <p:cNvPr id="1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31174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GREMIEN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/>
              <a:t>Aufsichtsrat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869396" y="3221500"/>
            <a:ext cx="131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Norbert Lenke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Vorsitzender</a:t>
            </a:r>
          </a:p>
        </p:txBody>
      </p:sp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2927177" y="3221500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cs typeface="Arial" charset="0"/>
              </a:rPr>
              <a:t>Dr. Matthias Berger</a:t>
            </a:r>
          </a:p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de-DE" altLang="de-DE" sz="1400" dirty="0" err="1">
                <a:solidFill>
                  <a:srgbClr val="3E96BE"/>
                </a:solidFill>
                <a:cs typeface="Arial" charset="0"/>
              </a:rPr>
              <a:t>Stv</a:t>
            </a:r>
            <a:r>
              <a:rPr lang="de-DE" altLang="de-DE" sz="1400" dirty="0">
                <a:solidFill>
                  <a:srgbClr val="3E96BE"/>
                </a:solidFill>
                <a:cs typeface="Arial" charset="0"/>
              </a:rPr>
              <a:t>. Vorsitzender</a:t>
            </a:r>
          </a:p>
        </p:txBody>
      </p:sp>
      <p:sp>
        <p:nvSpPr>
          <p:cNvPr id="9" name="Textfeld 13"/>
          <p:cNvSpPr txBox="1">
            <a:spLocks noChangeArrowheads="1"/>
          </p:cNvSpPr>
          <p:nvPr/>
        </p:nvSpPr>
        <p:spPr bwMode="auto">
          <a:xfrm>
            <a:off x="9772985" y="5263189"/>
            <a:ext cx="17377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Dr. Christian Hilpert</a:t>
            </a:r>
          </a:p>
        </p:txBody>
      </p:sp>
      <p:sp>
        <p:nvSpPr>
          <p:cNvPr id="10" name="Textfeld 15"/>
          <p:cNvSpPr txBox="1">
            <a:spLocks noChangeArrowheads="1"/>
          </p:cNvSpPr>
          <p:nvPr/>
        </p:nvSpPr>
        <p:spPr bwMode="auto">
          <a:xfrm>
            <a:off x="7668589" y="5262235"/>
            <a:ext cx="1468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Dr. Norbert Vogt</a:t>
            </a:r>
          </a:p>
        </p:txBody>
      </p:sp>
      <p:sp>
        <p:nvSpPr>
          <p:cNvPr id="11" name="Textfeld 16"/>
          <p:cNvSpPr txBox="1">
            <a:spLocks noChangeArrowheads="1"/>
          </p:cNvSpPr>
          <p:nvPr/>
        </p:nvSpPr>
        <p:spPr bwMode="auto">
          <a:xfrm>
            <a:off x="5270839" y="3221500"/>
            <a:ext cx="1604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Wolfgang </a:t>
            </a:r>
            <a:r>
              <a:rPr lang="de-DE" altLang="de-DE" sz="1400" err="1"/>
              <a:t>Klenner</a:t>
            </a:r>
            <a:endParaRPr lang="de-DE" altLang="de-DE" sz="1400"/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5111062" y="5251005"/>
            <a:ext cx="194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cs typeface="Arial" charset="0"/>
              </a:rPr>
              <a:t>Prof. Dr. Hubert </a:t>
            </a:r>
            <a:r>
              <a:rPr lang="de-DE" altLang="de-DE" sz="1400" err="1">
                <a:cs typeface="Arial" charset="0"/>
              </a:rPr>
              <a:t>Serve</a:t>
            </a:r>
            <a:endParaRPr lang="de-DE" altLang="de-DE" sz="1400">
              <a:cs typeface="Arial" charset="0"/>
            </a:endParaRP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>
            <a:off x="7413854" y="3221500"/>
            <a:ext cx="189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cs typeface="Arial" charset="0"/>
              </a:rPr>
              <a:t>Dr. Jochen </a:t>
            </a:r>
            <a:r>
              <a:rPr lang="de-DE" altLang="de-DE" sz="1400" err="1">
                <a:cs typeface="Arial" charset="0"/>
              </a:rPr>
              <a:t>Reidegeld</a:t>
            </a:r>
            <a:endParaRPr lang="de-DE" altLang="de-DE" sz="1400">
              <a:cs typeface="Arial" charset="0"/>
            </a:endParaRPr>
          </a:p>
        </p:txBody>
      </p: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9633132" y="3183759"/>
            <a:ext cx="1963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cs typeface="Arial" charset="0"/>
              </a:rPr>
              <a:t>Pfarrer Frank-Michael </a:t>
            </a:r>
            <a:br>
              <a:rPr lang="de-DE" altLang="de-DE" sz="1400">
                <a:cs typeface="Arial" charset="0"/>
              </a:rPr>
            </a:br>
            <a:r>
              <a:rPr lang="de-DE" altLang="de-DE" sz="1400">
                <a:cs typeface="Arial" charset="0"/>
              </a:rPr>
              <a:t>Scheele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82501" y="3888363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625" y="1864588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25557" y="1864730"/>
            <a:ext cx="1979574" cy="131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6782" y="1864680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11064" y="3877439"/>
            <a:ext cx="1979998" cy="131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39763" y="1864772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11062" y="1864588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6782" y="3888362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16"/>
          <p:cNvSpPr txBox="1">
            <a:spLocks noChangeArrowheads="1"/>
          </p:cNvSpPr>
          <p:nvPr/>
        </p:nvSpPr>
        <p:spPr bwMode="auto">
          <a:xfrm>
            <a:off x="585859" y="5262235"/>
            <a:ext cx="1846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/>
              <a:t>Prof. Dr. Peter Falkai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212" y="3878333"/>
            <a:ext cx="1978825" cy="131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16"/>
          <p:cNvSpPr txBox="1">
            <a:spLocks noChangeArrowheads="1"/>
          </p:cNvSpPr>
          <p:nvPr/>
        </p:nvSpPr>
        <p:spPr bwMode="auto">
          <a:xfrm>
            <a:off x="2709623" y="5251005"/>
            <a:ext cx="22041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/>
              <a:t>Sr. Gisela Maria </a:t>
            </a:r>
            <a:r>
              <a:rPr lang="de-DE" altLang="de-DE" sz="1400" err="1"/>
              <a:t>Manders</a:t>
            </a:r>
            <a:endParaRPr lang="de-DE" altLang="de-DE" sz="140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343" y="3866398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6767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GREMIEN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73358"/>
            <a:ext cx="9336087" cy="277972"/>
          </a:xfrm>
        </p:spPr>
        <p:txBody>
          <a:bodyPr/>
          <a:lstStyle/>
          <a:p>
            <a:r>
              <a:rPr lang="de-DE" dirty="0"/>
              <a:t>Hauptgeschäftsführung (HGF) und erweiterte Geschäftsführung (EGF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" t="7892" r="8644" b="185"/>
          <a:stretch/>
        </p:blipFill>
        <p:spPr>
          <a:xfrm>
            <a:off x="4635216" y="1337791"/>
            <a:ext cx="2821024" cy="18930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5485945" y="5103976"/>
            <a:ext cx="151967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Benjamin </a:t>
            </a:r>
            <a:r>
              <a:rPr lang="de-DE" sz="1300" dirty="0"/>
              <a:t>Koch </a:t>
            </a:r>
            <a:br>
              <a:rPr lang="de-DE" sz="1300" dirty="0"/>
            </a:br>
            <a:r>
              <a:rPr lang="de-DE" sz="1300" dirty="0" smtClean="0">
                <a:solidFill>
                  <a:srgbClr val="3496BE"/>
                </a:solidFill>
              </a:rPr>
              <a:t>VGF </a:t>
            </a:r>
            <a:r>
              <a:rPr lang="de-DE" sz="1300" dirty="0">
                <a:solidFill>
                  <a:srgbClr val="3496BE"/>
                </a:solidFill>
              </a:rPr>
              <a:t>Rheinland  </a:t>
            </a:r>
            <a:r>
              <a:rPr lang="de-DE" sz="1300" dirty="0"/>
              <a:t/>
            </a:r>
            <a:br>
              <a:rPr lang="de-DE" sz="1300" dirty="0"/>
            </a:br>
            <a:endParaRPr lang="de-DE" altLang="de-DE" sz="1300" dirty="0"/>
          </a:p>
        </p:txBody>
      </p:sp>
      <p:sp>
        <p:nvSpPr>
          <p:cNvPr id="14" name="Textfeld 11"/>
          <p:cNvSpPr txBox="1">
            <a:spLocks noChangeArrowheads="1"/>
          </p:cNvSpPr>
          <p:nvPr/>
        </p:nvSpPr>
        <p:spPr bwMode="auto">
          <a:xfrm>
            <a:off x="2182882" y="5103976"/>
            <a:ext cx="147776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/>
              <a:t>Thomas Clausing 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300" dirty="0">
                <a:solidFill>
                  <a:srgbClr val="3496BE"/>
                </a:solidFill>
              </a:rPr>
              <a:t>Leiter Referat </a:t>
            </a:r>
            <a:r>
              <a:rPr lang="de-DE" sz="1300" dirty="0" smtClean="0">
                <a:solidFill>
                  <a:srgbClr val="3496BE"/>
                </a:solidFill>
              </a:rPr>
              <a:t>Consulting</a:t>
            </a:r>
            <a:r>
              <a:rPr lang="de-DE" sz="1400" dirty="0"/>
              <a:t/>
            </a:r>
            <a:br>
              <a:rPr lang="de-DE" sz="1400" dirty="0"/>
            </a:br>
            <a:endParaRPr lang="de-DE" alt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0" t="-349" r="838" b="-1470"/>
          <a:stretch/>
        </p:blipFill>
        <p:spPr>
          <a:xfrm>
            <a:off x="3852932" y="3982098"/>
            <a:ext cx="1298744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8" b="9402"/>
          <a:stretch/>
        </p:blipFill>
        <p:spPr>
          <a:xfrm>
            <a:off x="499849" y="3982098"/>
            <a:ext cx="1375198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feld 11"/>
          <p:cNvSpPr txBox="1">
            <a:spLocks noChangeArrowheads="1"/>
          </p:cNvSpPr>
          <p:nvPr/>
        </p:nvSpPr>
        <p:spPr bwMode="auto">
          <a:xfrm>
            <a:off x="399299" y="5103976"/>
            <a:ext cx="156948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/>
              <a:t>Gilbert Aldejohann</a:t>
            </a:r>
            <a:br>
              <a:rPr lang="de-DE" sz="1300" dirty="0"/>
            </a:br>
            <a:r>
              <a:rPr lang="de-DE" sz="1300" dirty="0">
                <a:solidFill>
                  <a:srgbClr val="3496BE"/>
                </a:solidFill>
              </a:rPr>
              <a:t>Leiter </a:t>
            </a:r>
            <a:r>
              <a:rPr lang="de-DE" sz="1300" dirty="0" smtClean="0">
                <a:solidFill>
                  <a:srgbClr val="3496BE"/>
                </a:solidFill>
              </a:rPr>
              <a:t>Justiziariat</a:t>
            </a:r>
            <a:r>
              <a:rPr lang="de-DE" sz="1300" dirty="0"/>
              <a:t/>
            </a:r>
            <a:br>
              <a:rPr lang="de-DE" sz="1300" dirty="0"/>
            </a:br>
            <a:endParaRPr lang="de-DE" sz="1300" dirty="0">
              <a:solidFill>
                <a:srgbClr val="7199AC"/>
              </a:solidFill>
            </a:endParaRPr>
          </a:p>
        </p:txBody>
      </p:sp>
      <p:sp>
        <p:nvSpPr>
          <p:cNvPr id="21" name="Rechteck 20"/>
          <p:cNvSpPr>
            <a:spLocks noChangeAspect="1"/>
          </p:cNvSpPr>
          <p:nvPr/>
        </p:nvSpPr>
        <p:spPr>
          <a:xfrm>
            <a:off x="3765173" y="5103976"/>
            <a:ext cx="16826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Stephan Dransfeld</a:t>
            </a:r>
            <a:br>
              <a:rPr lang="de-DE" sz="1300" dirty="0">
                <a:solidFill>
                  <a:schemeClr val="tx1"/>
                </a:solidFill>
              </a:rPr>
            </a:br>
            <a:r>
              <a:rPr lang="de-DE" sz="1300" dirty="0" smtClean="0">
                <a:solidFill>
                  <a:srgbClr val="3496BE"/>
                </a:solidFill>
              </a:rPr>
              <a:t>VGF AEP Westfalen </a:t>
            </a:r>
            <a:endParaRPr lang="de-DE" sz="1300" dirty="0">
              <a:solidFill>
                <a:srgbClr val="3496BE"/>
              </a:solidFill>
            </a:endParaRPr>
          </a:p>
        </p:txBody>
      </p:sp>
      <p:sp>
        <p:nvSpPr>
          <p:cNvPr id="24" name="Textfeld 11"/>
          <p:cNvSpPr txBox="1">
            <a:spLocks noChangeArrowheads="1"/>
          </p:cNvSpPr>
          <p:nvPr/>
        </p:nvSpPr>
        <p:spPr bwMode="auto">
          <a:xfrm>
            <a:off x="4986419" y="3337526"/>
            <a:ext cx="2442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smtClean="0"/>
              <a:t>Erika Tertilt</a:t>
            </a:r>
            <a:r>
              <a:rPr lang="de-DE" altLang="de-DE" sz="1400" b="1" dirty="0" smtClean="0"/>
              <a:t/>
            </a:r>
            <a:br>
              <a:rPr lang="de-DE" altLang="de-DE" sz="1400" b="1" dirty="0" smtClean="0"/>
            </a:br>
            <a:r>
              <a:rPr lang="de-DE" altLang="de-DE" sz="1400" dirty="0">
                <a:solidFill>
                  <a:srgbClr val="3496BE"/>
                </a:solidFill>
              </a:rPr>
              <a:t>HGF</a:t>
            </a:r>
            <a:r>
              <a:rPr lang="de-DE" altLang="de-DE" sz="1400" b="1" dirty="0" smtClean="0"/>
              <a:t> </a:t>
            </a:r>
            <a:endParaRPr lang="de-DE" altLang="de-DE" sz="1400" b="1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9" t="4316" r="-747" b="41407"/>
          <a:stretch/>
        </p:blipFill>
        <p:spPr>
          <a:xfrm>
            <a:off x="5517754" y="3982098"/>
            <a:ext cx="1269323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24" y="3982098"/>
            <a:ext cx="1245730" cy="8446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feld 11"/>
          <p:cNvSpPr txBox="1">
            <a:spLocks noChangeArrowheads="1"/>
          </p:cNvSpPr>
          <p:nvPr/>
        </p:nvSpPr>
        <p:spPr bwMode="auto">
          <a:xfrm>
            <a:off x="7097225" y="5103976"/>
            <a:ext cx="157084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Björn Hoffmann </a:t>
            </a:r>
            <a:r>
              <a:rPr lang="de-DE" sz="1300" dirty="0"/>
              <a:t/>
            </a:r>
            <a:br>
              <a:rPr lang="de-DE" sz="1300" dirty="0"/>
            </a:br>
            <a:r>
              <a:rPr lang="de-DE" sz="1300" dirty="0">
                <a:solidFill>
                  <a:srgbClr val="3496BE"/>
                </a:solidFill>
              </a:rPr>
              <a:t>V</a:t>
            </a:r>
            <a:r>
              <a:rPr lang="de-DE" sz="1300" dirty="0" smtClean="0">
                <a:solidFill>
                  <a:srgbClr val="3496BE"/>
                </a:solidFill>
              </a:rPr>
              <a:t>GF Westfalen  </a:t>
            </a:r>
            <a:endParaRPr lang="de-DE" altLang="de-DE" sz="1300" dirty="0">
              <a:solidFill>
                <a:srgbClr val="3496BE"/>
              </a:solidFill>
            </a:endParaRPr>
          </a:p>
        </p:txBody>
      </p:sp>
      <p:sp>
        <p:nvSpPr>
          <p:cNvPr id="33" name="Textfeld 11"/>
          <p:cNvSpPr txBox="1">
            <a:spLocks noChangeArrowheads="1"/>
          </p:cNvSpPr>
          <p:nvPr/>
        </p:nvSpPr>
        <p:spPr bwMode="auto">
          <a:xfrm>
            <a:off x="8678443" y="5103976"/>
            <a:ext cx="17047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Thomas </a:t>
            </a:r>
            <a:r>
              <a:rPr lang="de-DE" sz="1300" dirty="0" err="1" smtClean="0"/>
              <a:t>Wüstner</a:t>
            </a:r>
            <a:r>
              <a:rPr lang="de-DE" sz="1300" dirty="0"/>
              <a:t/>
            </a:r>
            <a:br>
              <a:rPr lang="de-DE" sz="1300" dirty="0"/>
            </a:br>
            <a:r>
              <a:rPr lang="de-DE" sz="1300" dirty="0" smtClean="0">
                <a:solidFill>
                  <a:srgbClr val="3496BE"/>
                </a:solidFill>
              </a:rPr>
              <a:t>VGF BBS</a:t>
            </a:r>
            <a:r>
              <a:rPr lang="de-DE" sz="1300" dirty="0"/>
              <a:t/>
            </a:r>
            <a:br>
              <a:rPr lang="de-DE" sz="1300" dirty="0"/>
            </a:br>
            <a:endParaRPr lang="de-DE" altLang="de-DE" sz="13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155" y="3982098"/>
            <a:ext cx="1267288" cy="844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44" y="3982098"/>
            <a:ext cx="1266971" cy="844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feld 11"/>
          <p:cNvSpPr txBox="1">
            <a:spLocks noChangeArrowheads="1"/>
          </p:cNvSpPr>
          <p:nvPr/>
        </p:nvSpPr>
        <p:spPr bwMode="auto">
          <a:xfrm>
            <a:off x="10367106" y="5103976"/>
            <a:ext cx="17047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sz="1300" dirty="0" smtClean="0"/>
              <a:t>Martin Minten</a:t>
            </a:r>
            <a:r>
              <a:rPr lang="de-DE" sz="1300" dirty="0"/>
              <a:t/>
            </a:r>
            <a:br>
              <a:rPr lang="de-DE" sz="1300" dirty="0"/>
            </a:br>
            <a:r>
              <a:rPr lang="de-DE" sz="1300" dirty="0" smtClean="0">
                <a:solidFill>
                  <a:srgbClr val="3496BE"/>
                </a:solidFill>
              </a:rPr>
              <a:t>VGF AEP Rheinland  </a:t>
            </a:r>
            <a:r>
              <a:rPr lang="de-DE" sz="1300" dirty="0">
                <a:solidFill>
                  <a:srgbClr val="3496BE"/>
                </a:solidFill>
              </a:rPr>
              <a:t/>
            </a:r>
            <a:br>
              <a:rPr lang="de-DE" sz="1300" dirty="0">
                <a:solidFill>
                  <a:srgbClr val="3496BE"/>
                </a:solidFill>
              </a:rPr>
            </a:br>
            <a:endParaRPr lang="de-DE" altLang="de-DE" sz="1300" dirty="0">
              <a:solidFill>
                <a:srgbClr val="3496BE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035" y="3983782"/>
            <a:ext cx="1307789" cy="871859"/>
          </a:xfrm>
          <a:prstGeom prst="rect">
            <a:avLst/>
          </a:prstGeom>
        </p:spPr>
      </p:pic>
      <p:sp>
        <p:nvSpPr>
          <p:cNvPr id="3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6" name="Rechteck 5"/>
          <p:cNvSpPr/>
          <p:nvPr/>
        </p:nvSpPr>
        <p:spPr>
          <a:xfrm>
            <a:off x="4934687" y="6101986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Stand</a:t>
            </a:r>
            <a:r>
              <a:rPr lang="de-DE" sz="1400" dirty="0"/>
              <a:t>: 07/2025 </a:t>
            </a:r>
          </a:p>
        </p:txBody>
      </p:sp>
      <p:pic>
        <p:nvPicPr>
          <p:cNvPr id="1026" name="Picture 2" descr="Wird neuer Hauptgeschäftsführer bei den Alexianern: Frank Thörner-Tam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r="25010" b="39208"/>
          <a:stretch/>
        </p:blipFill>
        <p:spPr bwMode="auto">
          <a:xfrm>
            <a:off x="1079653" y="1329762"/>
            <a:ext cx="2806330" cy="19231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11"/>
          <p:cNvSpPr txBox="1">
            <a:spLocks noChangeArrowheads="1"/>
          </p:cNvSpPr>
          <p:nvPr/>
        </p:nvSpPr>
        <p:spPr bwMode="auto">
          <a:xfrm>
            <a:off x="1255143" y="3326164"/>
            <a:ext cx="2362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sz="1400" dirty="0" smtClean="0"/>
              <a:t>Frank </a:t>
            </a:r>
            <a:r>
              <a:rPr lang="de-DE" sz="1400" dirty="0" err="1" smtClean="0"/>
              <a:t>Thörner</a:t>
            </a:r>
            <a:r>
              <a:rPr lang="de-DE" sz="1400" dirty="0" smtClean="0"/>
              <a:t>-Tamm</a:t>
            </a:r>
            <a:br>
              <a:rPr lang="de-DE" sz="1400" dirty="0" smtClean="0"/>
            </a:br>
            <a:r>
              <a:rPr lang="de-DE" altLang="de-DE" sz="1400" dirty="0" smtClean="0">
                <a:solidFill>
                  <a:srgbClr val="3496BE"/>
                </a:solidFill>
              </a:rPr>
              <a:t>ab 1. Nov</a:t>
            </a:r>
            <a:r>
              <a:rPr lang="de-DE" altLang="de-DE" sz="1400" dirty="0">
                <a:solidFill>
                  <a:srgbClr val="3496BE"/>
                </a:solidFill>
              </a:rPr>
              <a:t>. 2025 – </a:t>
            </a:r>
            <a:r>
              <a:rPr lang="de-DE" altLang="de-DE" sz="1400" dirty="0" smtClean="0">
                <a:solidFill>
                  <a:srgbClr val="3496BE"/>
                </a:solidFill>
              </a:rPr>
              <a:t>HGF</a:t>
            </a:r>
            <a:endParaRPr lang="de-DE" altLang="de-DE" sz="1400" dirty="0">
              <a:solidFill>
                <a:srgbClr val="3496BE"/>
              </a:solidFill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b="1" dirty="0"/>
          </a:p>
        </p:txBody>
      </p:sp>
      <p:sp>
        <p:nvSpPr>
          <p:cNvPr id="34" name="Textfeld 11"/>
          <p:cNvSpPr txBox="1">
            <a:spLocks noChangeArrowheads="1"/>
          </p:cNvSpPr>
          <p:nvPr/>
        </p:nvSpPr>
        <p:spPr bwMode="auto">
          <a:xfrm>
            <a:off x="8484769" y="3309547"/>
            <a:ext cx="2362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hangingPunct="0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defRPr sz="2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777777"/>
              </a:buClr>
              <a:buSzPct val="150000"/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B5152B"/>
              </a:buClr>
              <a:buFont typeface="Webdings" pitchFamily="18" charset="2"/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777777"/>
              </a:buClr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7777"/>
              </a:buClr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 smtClean="0"/>
              <a:t>Dr. Christian von Klitzing</a:t>
            </a:r>
            <a:endParaRPr lang="de-DE" altLang="de-DE" sz="1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3496BE"/>
                </a:solidFill>
              </a:rPr>
              <a:t>Sprecher der HGF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b="1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474" y="1337791"/>
            <a:ext cx="2818964" cy="18930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4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HAUPTGESCHÄFTSFÜHRUNG 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Aufgabenzuordnung </a:t>
            </a:r>
            <a:r>
              <a:rPr lang="de-DE" dirty="0"/>
              <a:t>- Stand: 07/2025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292764" y="6519419"/>
            <a:ext cx="491179" cy="324000"/>
          </a:xfrm>
        </p:spPr>
        <p:txBody>
          <a:bodyPr/>
          <a:lstStyle/>
          <a:p>
            <a:fld id="{375755AD-0251-1746-8FF6-27A82F746E60}" type="slidenum">
              <a:rPr lang="de-DE" smtClean="0"/>
              <a:pPr/>
              <a:t>19</a:t>
            </a:fld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075257" y="1111741"/>
            <a:ext cx="3633895" cy="5372132"/>
            <a:chOff x="6298390" y="1275370"/>
            <a:chExt cx="2242686" cy="5048156"/>
          </a:xfrm>
        </p:grpSpPr>
        <p:sp>
          <p:nvSpPr>
            <p:cNvPr id="65" name="Rechteck 64"/>
            <p:cNvSpPr/>
            <p:nvPr/>
          </p:nvSpPr>
          <p:spPr>
            <a:xfrm>
              <a:off x="6298390" y="1275371"/>
              <a:ext cx="2242686" cy="504815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6298390" y="1275370"/>
              <a:ext cx="2242686" cy="5534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b="1" dirty="0"/>
                <a:t>Dr. Christian von </a:t>
              </a:r>
              <a:r>
                <a:rPr lang="de-DE" sz="2000" b="1" dirty="0" smtClean="0"/>
                <a:t>Klitzing</a:t>
              </a:r>
            </a:p>
            <a:p>
              <a:pPr algn="ctr"/>
              <a:r>
                <a:rPr lang="de-DE" dirty="0" smtClean="0"/>
                <a:t>(Sprecher)</a:t>
              </a:r>
              <a:endParaRPr lang="de-DE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346127" y="1097114"/>
            <a:ext cx="3481218" cy="5386759"/>
            <a:chOff x="9087854" y="1275370"/>
            <a:chExt cx="2242686" cy="5048156"/>
          </a:xfrm>
        </p:grpSpPr>
        <p:sp>
          <p:nvSpPr>
            <p:cNvPr id="66" name="Rechteck 65"/>
            <p:cNvSpPr/>
            <p:nvPr/>
          </p:nvSpPr>
          <p:spPr>
            <a:xfrm>
              <a:off x="9087854" y="1275371"/>
              <a:ext cx="2242686" cy="504815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9087854" y="1275370"/>
              <a:ext cx="2242686" cy="5534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2000" b="1" dirty="0"/>
                <a:t>Erika Tertilt</a:t>
              </a: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338874" y="1686198"/>
            <a:ext cx="3419655" cy="4858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/>
              <a:t>Schwerpunkt:</a:t>
            </a:r>
          </a:p>
          <a:p>
            <a:r>
              <a:rPr lang="de-DE" sz="1200" u="sng" dirty="0" smtClean="0"/>
              <a:t>Finanzen </a:t>
            </a:r>
            <a:endParaRPr lang="de-DE" sz="1200" u="sng" dirty="0"/>
          </a:p>
          <a:p>
            <a:pPr marL="171450" indent="-171450">
              <a:buFontTx/>
              <a:buChar char="-"/>
            </a:pPr>
            <a:r>
              <a:rPr lang="de-DE" sz="1200" dirty="0"/>
              <a:t>Interne Revision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Konzerncontrolling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Konzernrechnungswesen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Steuern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Treasury</a:t>
            </a:r>
          </a:p>
          <a:p>
            <a:pPr marL="171450" indent="-171450">
              <a:buFontTx/>
              <a:buChar char="-"/>
            </a:pPr>
            <a:endParaRPr lang="de-DE" sz="1000" dirty="0"/>
          </a:p>
          <a:p>
            <a:r>
              <a:rPr lang="de-DE" sz="1200" b="1" dirty="0" smtClean="0"/>
              <a:t>IT</a:t>
            </a:r>
            <a:r>
              <a:rPr lang="de-DE" sz="1200" b="1" dirty="0"/>
              <a:t> </a:t>
            </a:r>
            <a:r>
              <a:rPr lang="de-DE" sz="1200" b="1" dirty="0" smtClean="0"/>
              <a:t>&amp; Digitalisierung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IT Board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IT Services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 smtClean="0"/>
              <a:t>IT Architektur</a:t>
            </a:r>
          </a:p>
          <a:p>
            <a:endParaRPr lang="de-DE" sz="1000" dirty="0"/>
          </a:p>
          <a:p>
            <a:r>
              <a:rPr lang="de-DE" sz="1200" b="1" dirty="0"/>
              <a:t>Weitere Inhalte: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Fundraising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Strategischer Einkauf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Versicherungen</a:t>
            </a:r>
          </a:p>
          <a:p>
            <a:endParaRPr lang="de-DE" sz="1200" dirty="0" smtClean="0"/>
          </a:p>
          <a:p>
            <a:r>
              <a:rPr lang="de-DE" sz="1200" b="1" dirty="0" smtClean="0"/>
              <a:t>Gremienarbeit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RAR/RGV bei Bedarf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Finanzausschuss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AR-/GV-Sitzungen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</p:txBody>
      </p:sp>
      <p:sp>
        <p:nvSpPr>
          <p:cNvPr id="71" name="Textfeld 70"/>
          <p:cNvSpPr txBox="1"/>
          <p:nvPr/>
        </p:nvSpPr>
        <p:spPr>
          <a:xfrm>
            <a:off x="4083728" y="1700825"/>
            <a:ext cx="3432645" cy="4783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/>
              <a:t>Schwerpunkt:</a:t>
            </a:r>
          </a:p>
          <a:p>
            <a:r>
              <a:rPr lang="de-DE" sz="1200" u="sng" dirty="0"/>
              <a:t>Medizin und Pflege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Medizin</a:t>
            </a:r>
          </a:p>
          <a:p>
            <a:pPr marL="452438" lvl="1" indent="-180975">
              <a:buFontTx/>
              <a:buChar char="-"/>
            </a:pPr>
            <a:r>
              <a:rPr lang="de-DE" sz="1200" dirty="0"/>
              <a:t>Somatik/Psychiatrie</a:t>
            </a:r>
          </a:p>
          <a:p>
            <a:pPr marL="452438" lvl="1" indent="-180975">
              <a:buFontTx/>
              <a:buChar char="-"/>
            </a:pPr>
            <a:r>
              <a:rPr lang="de-DE" sz="1200" dirty="0"/>
              <a:t>Ambulante Versorgung</a:t>
            </a:r>
          </a:p>
          <a:p>
            <a:pPr marL="452438" lvl="1" indent="-180975">
              <a:buFontTx/>
              <a:buChar char="-"/>
            </a:pPr>
            <a:r>
              <a:rPr lang="de-DE" sz="1200" dirty="0"/>
              <a:t>Klinisches QM &amp; RM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Pflege</a:t>
            </a:r>
          </a:p>
          <a:p>
            <a:endParaRPr lang="de-DE" sz="600" b="1" dirty="0" smtClean="0"/>
          </a:p>
          <a:p>
            <a:r>
              <a:rPr lang="de-DE" sz="1200" b="1" dirty="0" smtClean="0"/>
              <a:t>Verbünde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Berlin – Brandenburg – Sachsen-Anhalt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Westfalen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Wachstum der Verbünde</a:t>
            </a:r>
            <a:endParaRPr lang="de-DE" sz="1200" dirty="0"/>
          </a:p>
          <a:p>
            <a:endParaRPr lang="de-DE" sz="1000" dirty="0"/>
          </a:p>
          <a:p>
            <a:r>
              <a:rPr lang="de-DE" sz="1200" b="1" dirty="0"/>
              <a:t>Weitere Inhalte: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Christliche Werte, Leitbild, Spiritualität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Consulting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Unternehmenskommunikation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Medizincontrolling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Budget</a:t>
            </a:r>
          </a:p>
          <a:p>
            <a:pPr indent="-171450">
              <a:buFontTx/>
              <a:buChar char="-"/>
            </a:pPr>
            <a:r>
              <a:rPr lang="de-DE" sz="1200" dirty="0"/>
              <a:t>Bau und Technik</a:t>
            </a:r>
          </a:p>
          <a:p>
            <a:endParaRPr lang="de-DE" sz="1000" dirty="0"/>
          </a:p>
          <a:p>
            <a:r>
              <a:rPr lang="de-DE" sz="1200" b="1" dirty="0" smtClean="0"/>
              <a:t>Gremienarbeit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RAR/RGV bei Bedarf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ZVMO, KKVD, </a:t>
            </a:r>
            <a:r>
              <a:rPr lang="de-DE" sz="1200" dirty="0" smtClean="0"/>
              <a:t>KGNW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Rat </a:t>
            </a:r>
            <a:r>
              <a:rPr lang="de-DE" sz="1200" dirty="0"/>
              <a:t>für christliche </a:t>
            </a:r>
            <a:r>
              <a:rPr lang="de-DE" sz="1200" dirty="0" smtClean="0"/>
              <a:t>Werte und Seelsorge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CTS Berlin</a:t>
            </a:r>
          </a:p>
          <a:p>
            <a:pPr marL="171450" indent="-171450">
              <a:buFontTx/>
              <a:buChar char="-"/>
            </a:pPr>
            <a:endParaRPr lang="de-DE" sz="12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7944543" y="1111742"/>
            <a:ext cx="3744155" cy="5372132"/>
            <a:chOff x="3508927" y="1275370"/>
            <a:chExt cx="2242686" cy="5048156"/>
          </a:xfrm>
        </p:grpSpPr>
        <p:sp>
          <p:nvSpPr>
            <p:cNvPr id="19" name="Rechteck 18"/>
            <p:cNvSpPr/>
            <p:nvPr/>
          </p:nvSpPr>
          <p:spPr>
            <a:xfrm>
              <a:off x="3508927" y="1275371"/>
              <a:ext cx="2242686" cy="504815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3508927" y="1275370"/>
              <a:ext cx="2242686" cy="5534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600" dirty="0" smtClean="0"/>
                <a:t>N. N.</a:t>
              </a:r>
              <a:endParaRPr lang="de-DE" sz="1600" dirty="0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8013358" y="1700826"/>
            <a:ext cx="3447875" cy="47830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/>
              <a:t>Schwerpunkt:</a:t>
            </a:r>
          </a:p>
          <a:p>
            <a:r>
              <a:rPr lang="de-DE" sz="1200" u="sng" dirty="0" smtClean="0"/>
              <a:t>Personal und Recht</a:t>
            </a:r>
            <a:endParaRPr lang="de-DE" sz="1200" u="sng" dirty="0"/>
          </a:p>
          <a:p>
            <a:pPr marL="171450" indent="-171450">
              <a:buFontTx/>
              <a:buChar char="-"/>
            </a:pPr>
            <a:r>
              <a:rPr lang="de-DE" sz="1200" dirty="0"/>
              <a:t>Personalentwicklung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Personaladministration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Recruiting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 smtClean="0"/>
              <a:t>Tarif </a:t>
            </a:r>
          </a:p>
          <a:p>
            <a:endParaRPr lang="de-DE" sz="1000" b="1" dirty="0" smtClean="0"/>
          </a:p>
          <a:p>
            <a:r>
              <a:rPr lang="de-DE" sz="1200" b="1" dirty="0" smtClean="0"/>
              <a:t>Verbünde</a:t>
            </a:r>
            <a:r>
              <a:rPr lang="de-DE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Außerklinische Pflege, </a:t>
            </a:r>
            <a:br>
              <a:rPr lang="de-DE" sz="1200" dirty="0"/>
            </a:br>
            <a:r>
              <a:rPr lang="de-DE" sz="1200" dirty="0"/>
              <a:t>Eingliederungshilfe, Psychiatrie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Rheinland</a:t>
            </a:r>
          </a:p>
          <a:p>
            <a:pPr marL="171450" indent="-171450">
              <a:buFontTx/>
              <a:buChar char="-"/>
            </a:pPr>
            <a:r>
              <a:rPr lang="de-DE" sz="1200" u="sng" dirty="0" smtClean="0"/>
              <a:t>Wachstum der Verbünde</a:t>
            </a:r>
            <a:endParaRPr lang="de-DE" sz="1200" b="1" dirty="0"/>
          </a:p>
          <a:p>
            <a:endParaRPr lang="de-DE" sz="1000" b="1" dirty="0"/>
          </a:p>
          <a:p>
            <a:r>
              <a:rPr lang="de-DE" sz="1200" b="1" dirty="0"/>
              <a:t>Weitere Inhalte: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Außerklinische Pflege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Kinder- und Jugendhilfe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Eingliederungshilfe</a:t>
            </a:r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sz="1200" dirty="0"/>
              <a:t>Justiziariat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Service-Dienstleister</a:t>
            </a:r>
          </a:p>
          <a:p>
            <a:pPr marL="171450" indent="-171450">
              <a:buFontTx/>
              <a:buChar char="-"/>
            </a:pPr>
            <a:r>
              <a:rPr lang="de-DE" sz="1200" dirty="0" smtClean="0"/>
              <a:t>Neue </a:t>
            </a:r>
            <a:r>
              <a:rPr lang="de-DE" sz="1200" dirty="0"/>
              <a:t>Geschäftsfelder</a:t>
            </a:r>
          </a:p>
          <a:p>
            <a:endParaRPr lang="de-DE" sz="1000" dirty="0"/>
          </a:p>
          <a:p>
            <a:r>
              <a:rPr lang="de-DE" sz="1200" b="1" dirty="0"/>
              <a:t>Gremienarbeit: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RAR/RGV bei Bedarf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Personalausschuss</a:t>
            </a:r>
          </a:p>
          <a:p>
            <a:pPr marL="171450" indent="-171450">
              <a:buFontTx/>
              <a:buChar char="-"/>
            </a:pPr>
            <a:r>
              <a:rPr lang="de-DE" sz="1200" dirty="0"/>
              <a:t>Arbeitsgemeinschaft caritativer Unternehmen (</a:t>
            </a:r>
            <a:r>
              <a:rPr lang="de-DE" sz="1200" dirty="0" err="1"/>
              <a:t>AcU</a:t>
            </a:r>
            <a:r>
              <a:rPr lang="de-DE" sz="1200" dirty="0"/>
              <a:t>)</a:t>
            </a:r>
          </a:p>
        </p:txBody>
      </p:sp>
      <p:sp>
        <p:nvSpPr>
          <p:cNvPr id="2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5736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442914" y="1304924"/>
            <a:ext cx="5804464" cy="48244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b="1" dirty="0">
                <a:solidFill>
                  <a:srgbClr val="3E96BE"/>
                </a:solidFill>
              </a:rPr>
              <a:t>Wofür wir </a:t>
            </a:r>
            <a:r>
              <a:rPr lang="de-DE" sz="2000" b="1" dirty="0" smtClean="0">
                <a:solidFill>
                  <a:srgbClr val="3E96BE"/>
                </a:solidFill>
              </a:rPr>
              <a:t>stehen und woher wir kommen </a:t>
            </a:r>
            <a:endParaRPr lang="de-DE" sz="2000" b="1" dirty="0">
              <a:solidFill>
                <a:srgbClr val="3E96BE"/>
              </a:solidFill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Mission, Werte, Geschichte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Leitbild, Gemeinnützigkeit, Alexianer-DNA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b="1" dirty="0" smtClean="0">
                <a:solidFill>
                  <a:srgbClr val="3E96BE"/>
                </a:solidFill>
              </a:rPr>
              <a:t>Wie wir uns organisieren</a:t>
            </a:r>
            <a:endParaRPr lang="de-DE" sz="2000" b="1" dirty="0">
              <a:solidFill>
                <a:srgbClr val="3E96BE"/>
              </a:solidFill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Unternehmensstruktur  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Gremien 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Fünf Verbünde</a:t>
            </a:r>
            <a:endParaRPr lang="de-DE" sz="2000" dirty="0"/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/>
              <a:t>V</a:t>
            </a:r>
            <a:r>
              <a:rPr lang="de-DE" sz="2000" dirty="0" smtClean="0"/>
              <a:t>ier Geschäftsfelder  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Mitarbeitende 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Fort- und Weiterbildungseinrichtungen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dirty="0" smtClean="0"/>
              <a:t>Finanzen </a:t>
            </a:r>
            <a:endParaRPr lang="de-DE" sz="20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2000" b="1" dirty="0" smtClean="0">
                <a:solidFill>
                  <a:srgbClr val="3E96BE"/>
                </a:solidFill>
              </a:rPr>
              <a:t>Auf </a:t>
            </a:r>
            <a:r>
              <a:rPr lang="de-DE" sz="2000" b="1" dirty="0">
                <a:solidFill>
                  <a:srgbClr val="3E96BE"/>
                </a:solidFill>
              </a:rPr>
              <a:t>einen </a:t>
            </a:r>
            <a:r>
              <a:rPr lang="de-DE" sz="2000" b="1" dirty="0" smtClean="0">
                <a:solidFill>
                  <a:srgbClr val="3E96BE"/>
                </a:solidFill>
              </a:rPr>
              <a:t>Blick</a:t>
            </a:r>
            <a:endParaRPr lang="de-DE" sz="2000" b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507378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6" r="4526"/>
          <a:stretch/>
        </p:blipFill>
        <p:spPr>
          <a:xfrm>
            <a:off x="6533382" y="1372431"/>
            <a:ext cx="5645054" cy="4844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2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448821" y="6309374"/>
            <a:ext cx="491179" cy="27204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object 3"/>
          <p:cNvSpPr/>
          <p:nvPr/>
        </p:nvSpPr>
        <p:spPr>
          <a:xfrm>
            <a:off x="719548" y="2241881"/>
            <a:ext cx="10750284" cy="460080"/>
          </a:xfrm>
          <a:custGeom>
            <a:avLst/>
            <a:gdLst/>
            <a:ahLst/>
            <a:cxnLst/>
            <a:rect l="l" t="t" r="r" b="b"/>
            <a:pathLst>
              <a:path w="7367905" h="609600">
                <a:moveTo>
                  <a:pt x="7367549" y="0"/>
                </a:moveTo>
                <a:lnTo>
                  <a:pt x="0" y="0"/>
                </a:lnTo>
                <a:lnTo>
                  <a:pt x="0" y="609358"/>
                </a:lnTo>
                <a:lnTo>
                  <a:pt x="7367549" y="609358"/>
                </a:lnTo>
                <a:lnTo>
                  <a:pt x="7367549" y="0"/>
                </a:lnTo>
                <a:close/>
              </a:path>
            </a:pathLst>
          </a:custGeom>
          <a:solidFill>
            <a:srgbClr val="B5142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Alexianer GmbH, Münster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923" y="348409"/>
            <a:ext cx="9336087" cy="381904"/>
          </a:xfrm>
        </p:spPr>
        <p:txBody>
          <a:bodyPr/>
          <a:lstStyle/>
          <a:p>
            <a:r>
              <a:rPr lang="de-DE" dirty="0" smtClean="0"/>
              <a:t>VERBUNDSTRUKTUR – FÜNF VERBÜNDE</a:t>
            </a:r>
            <a:endParaRPr lang="de-DE" dirty="0"/>
          </a:p>
        </p:txBody>
      </p:sp>
      <p:sp>
        <p:nvSpPr>
          <p:cNvPr id="3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874022" y="626114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60" name="object 8"/>
          <p:cNvSpPr txBox="1"/>
          <p:nvPr/>
        </p:nvSpPr>
        <p:spPr>
          <a:xfrm>
            <a:off x="719548" y="4549614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</a:t>
            </a:r>
            <a:r>
              <a:rPr kumimoji="0" sz="1400" b="1" i="0" u="none" strike="noStrike" kern="1200" cap="none" spc="-2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lang="de-DE" sz="14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/>
            </a:r>
            <a:br>
              <a:rPr kumimoji="0" lang="de-DE" sz="14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sz="1400" b="1" i="0" u="none" strike="noStrike" kern="1200" cap="none" spc="-11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Potsdam</a:t>
            </a:r>
            <a:endParaRPr kumimoji="0" sz="14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2" name="object 11"/>
          <p:cNvSpPr txBox="1"/>
          <p:nvPr/>
        </p:nvSpPr>
        <p:spPr>
          <a:xfrm>
            <a:off x="719548" y="5101551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Sachsen-Anhalt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3" name="object 13"/>
          <p:cNvSpPr txBox="1"/>
          <p:nvPr/>
        </p:nvSpPr>
        <p:spPr>
          <a:xfrm>
            <a:off x="719548" y="3997665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Berlin-Weißensee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4" name="object 17"/>
          <p:cNvSpPr txBox="1"/>
          <p:nvPr/>
        </p:nvSpPr>
        <p:spPr>
          <a:xfrm>
            <a:off x="719548" y="2877487"/>
            <a:ext cx="1951795" cy="498609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158926" lvl="0" indent="0" algn="ctr" defTabSz="457200" rtl="0" eaLnBrk="1" fontAlgn="auto" latinLnBrk="0" hangingPunct="1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Berlin</a:t>
            </a:r>
            <a:r>
              <a:rPr kumimoji="0" sz="1400" b="1" i="0" u="none" strike="noStrike" kern="1200" cap="none" spc="-4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sz="1400" b="1" i="0" u="none" strike="noStrike" kern="1200" cap="none" spc="-38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Brandenburg</a:t>
            </a:r>
            <a:r>
              <a:rPr kumimoji="0" sz="1400" b="1" i="0" u="none" strike="noStrike" kern="1200" cap="none" spc="-43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Sachsen-</a:t>
            </a:r>
            <a:r>
              <a:rPr kumimoji="0" sz="14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Anhalt</a:t>
            </a:r>
            <a:endParaRPr kumimoji="0" sz="14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5" name="object 25"/>
          <p:cNvSpPr txBox="1"/>
          <p:nvPr/>
        </p:nvSpPr>
        <p:spPr>
          <a:xfrm>
            <a:off x="719548" y="3445716"/>
            <a:ext cx="196688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Hedwig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6" name="object 15"/>
          <p:cNvSpPr txBox="1"/>
          <p:nvPr/>
        </p:nvSpPr>
        <p:spPr>
          <a:xfrm>
            <a:off x="719548" y="5653489"/>
            <a:ext cx="1988061" cy="727680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14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St. Gertrauden-Krankenhaus 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object 12"/>
          <p:cNvSpPr txBox="1"/>
          <p:nvPr/>
        </p:nvSpPr>
        <p:spPr>
          <a:xfrm>
            <a:off x="2976965" y="4033550"/>
            <a:ext cx="1889221" cy="653550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Krefeld/Düsseldorf</a:t>
            </a:r>
          </a:p>
        </p:txBody>
      </p:sp>
      <p:sp>
        <p:nvSpPr>
          <p:cNvPr id="68" name="object 24"/>
          <p:cNvSpPr txBox="1"/>
          <p:nvPr/>
        </p:nvSpPr>
        <p:spPr>
          <a:xfrm>
            <a:off x="2976965" y="2904781"/>
            <a:ext cx="1889221" cy="490267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Rheinland</a:t>
            </a:r>
            <a:endParaRPr kumimoji="0" sz="16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9" name="object 27"/>
          <p:cNvSpPr txBox="1"/>
          <p:nvPr/>
        </p:nvSpPr>
        <p:spPr>
          <a:xfrm>
            <a:off x="2976965" y="3464668"/>
            <a:ext cx="1889221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r>
              <a:rPr kumimoji="0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</a:t>
            </a:r>
            <a:r>
              <a:rPr kumimoji="0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Städte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R</a:t>
            </a:r>
            <a:r>
              <a:rPr kumimoji="0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egion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0" name="object 8"/>
          <p:cNvSpPr txBox="1"/>
          <p:nvPr/>
        </p:nvSpPr>
        <p:spPr>
          <a:xfrm>
            <a:off x="3009479" y="4759670"/>
            <a:ext cx="1856707" cy="70121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 </a:t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St. Remigius Krankenhaus</a:t>
            </a:r>
            <a:endParaRPr kumimoji="0" sz="14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71" name="object 7"/>
          <p:cNvSpPr txBox="1"/>
          <p:nvPr/>
        </p:nvSpPr>
        <p:spPr>
          <a:xfrm>
            <a:off x="5092732" y="4013102"/>
            <a:ext cx="1917557" cy="67399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Münster-</a:t>
            </a:r>
            <a:r>
              <a:rPr kumimoji="0" lang="de-DE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Misericordia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2" name="object 14"/>
          <p:cNvSpPr txBox="1"/>
          <p:nvPr/>
        </p:nvSpPr>
        <p:spPr>
          <a:xfrm>
            <a:off x="5092732" y="3461153"/>
            <a:ext cx="1917557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Klinikum Hochsauerland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3" name="object 16"/>
          <p:cNvSpPr txBox="1"/>
          <p:nvPr/>
        </p:nvSpPr>
        <p:spPr>
          <a:xfrm>
            <a:off x="5095062" y="2877488"/>
            <a:ext cx="1915227" cy="514046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Westfalen</a:t>
            </a:r>
            <a:endParaRPr kumimoji="0" sz="16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74" name="object 6"/>
          <p:cNvSpPr txBox="1"/>
          <p:nvPr/>
        </p:nvSpPr>
        <p:spPr>
          <a:xfrm>
            <a:off x="7243455" y="3461153"/>
            <a:ext cx="1865743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lang="de-DE" sz="14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/ </a:t>
            </a:r>
            <a:r>
              <a:rPr kumimoji="0" lang="de-DE" sz="14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ViaNobis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5" name="object 9"/>
          <p:cNvSpPr txBox="1"/>
          <p:nvPr/>
        </p:nvSpPr>
        <p:spPr>
          <a:xfrm>
            <a:off x="7243455" y="4013102"/>
            <a:ext cx="1865743" cy="67399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 Katharina </a:t>
            </a: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Kasper </a:t>
            </a: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Gruppe GmbH </a:t>
            </a:r>
            <a:endParaRPr kumimoji="0" lang="de-DE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object 10"/>
          <p:cNvSpPr txBox="1"/>
          <p:nvPr/>
        </p:nvSpPr>
        <p:spPr>
          <a:xfrm>
            <a:off x="7260877" y="2855814"/>
            <a:ext cx="1848321" cy="535720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212477" lvl="0" indent="0" algn="ctr" defTabSz="457200" rtl="0" eaLnBrk="1" fontAlgn="auto" latinLnBrk="0" hangingPunct="1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spc="-32" dirty="0" smtClean="0">
                <a:solidFill>
                  <a:srgbClr val="FFFFFF"/>
                </a:solidFill>
                <a:latin typeface="Arial"/>
                <a:cs typeface="Frutiger LT Pro 55 Roman"/>
              </a:rPr>
              <a:t>AEP Rheinland </a:t>
            </a:r>
            <a:endParaRPr kumimoji="0" sz="1600" b="1" i="0" u="none" strike="noStrike" kern="1200" cap="none" spc="-3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77" name="object 15"/>
          <p:cNvSpPr txBox="1"/>
          <p:nvPr/>
        </p:nvSpPr>
        <p:spPr>
          <a:xfrm>
            <a:off x="7243455" y="4776295"/>
            <a:ext cx="1865743" cy="61202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14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Köln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object 7"/>
          <p:cNvSpPr txBox="1"/>
          <p:nvPr/>
        </p:nvSpPr>
        <p:spPr>
          <a:xfrm>
            <a:off x="9349507" y="4023189"/>
            <a:ext cx="2120325" cy="57924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</a:t>
            </a:r>
            <a:r>
              <a:rPr kumimoji="0" lang="de-DE" sz="14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br>
              <a:rPr kumimoji="0" lang="de-DE" sz="14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START GmbH</a:t>
            </a:r>
            <a:r>
              <a:rPr kumimoji="0" lang="de-DE" sz="14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object 14"/>
          <p:cNvSpPr txBox="1"/>
          <p:nvPr/>
        </p:nvSpPr>
        <p:spPr>
          <a:xfrm>
            <a:off x="9349507" y="3437374"/>
            <a:ext cx="2120325" cy="49026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14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1400" b="1" dirty="0" smtClean="0">
                <a:solidFill>
                  <a:schemeClr val="tx2"/>
                </a:solidFill>
                <a:latin typeface="Arial"/>
              </a:rPr>
              <a:t>Münster </a:t>
            </a:r>
            <a:endParaRPr kumimoji="0" sz="14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object 16"/>
          <p:cNvSpPr txBox="1"/>
          <p:nvPr/>
        </p:nvSpPr>
        <p:spPr>
          <a:xfrm>
            <a:off x="9349507" y="2855815"/>
            <a:ext cx="2120325" cy="511940"/>
          </a:xfrm>
          <a:prstGeom prst="rect">
            <a:avLst/>
          </a:prstGeom>
          <a:solidFill>
            <a:srgbClr val="6BADCC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AEP </a:t>
            </a:r>
            <a:r>
              <a:rPr kumimoji="0" sz="1600" b="1" i="0" u="none" strike="noStrike" kern="1200" cap="none" spc="-11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Westfalen</a:t>
            </a:r>
            <a:endParaRPr kumimoji="0" sz="1600" b="1" i="0" u="none" strike="noStrike" kern="1200" cap="none" spc="-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33285" y="1162275"/>
            <a:ext cx="11306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Wirtschaftlich stark und wachstumsfähig trotz herausfordernder Rahmenbedingungen – das ist das Ziel der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Alexianer: Um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Synergien unter den Regionen besser nutzen zu können und Kooperationen zu vereinfachen, wurden die fünf Verbünde eingeführt. Diese werden jeweils von einem Geschäftsführer geleitet.</a:t>
            </a:r>
          </a:p>
        </p:txBody>
      </p:sp>
    </p:spTree>
    <p:extLst>
      <p:ext uri="{BB962C8B-B14F-4D97-AF65-F5344CB8AC3E}">
        <p14:creationId xmlns:p14="http://schemas.microsoft.com/office/powerpoint/2010/main" val="37514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28612" y="288015"/>
            <a:ext cx="9336087" cy="381904"/>
          </a:xfrm>
        </p:spPr>
        <p:txBody>
          <a:bodyPr/>
          <a:lstStyle/>
          <a:p>
            <a:r>
              <a:rPr lang="de-DE" sz="2700" dirty="0"/>
              <a:t>VERBUND BERLIN BRANDENBURG SACHSEN-ANHALT </a:t>
            </a: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8" name="Rechteck 7"/>
          <p:cNvSpPr/>
          <p:nvPr/>
        </p:nvSpPr>
        <p:spPr>
          <a:xfrm>
            <a:off x="4748270" y="1416080"/>
            <a:ext cx="5247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/>
              <a:t>Thomas </a:t>
            </a:r>
            <a:r>
              <a:rPr lang="de-DE" sz="2000" b="1" dirty="0" err="1"/>
              <a:t>Wüstner</a:t>
            </a:r>
            <a:r>
              <a:rPr lang="de-DE" sz="2000" b="1" dirty="0"/>
              <a:t> </a:t>
            </a:r>
            <a:r>
              <a:rPr lang="de-DE" sz="2000" dirty="0"/>
              <a:t>leitet den </a:t>
            </a:r>
            <a:r>
              <a:rPr lang="de-DE" sz="2000" b="1" dirty="0">
                <a:solidFill>
                  <a:schemeClr val="accent2"/>
                </a:solidFill>
              </a:rPr>
              <a:t>Verbund </a:t>
            </a:r>
            <a:r>
              <a:rPr lang="de-DE" sz="2000" b="1" dirty="0" smtClean="0">
                <a:solidFill>
                  <a:schemeClr val="accent2"/>
                </a:solidFill>
              </a:rPr>
              <a:t>BBS </a:t>
            </a:r>
            <a:r>
              <a:rPr lang="de-DE" sz="2000" dirty="0"/>
              <a:t>–</a:t>
            </a:r>
            <a:r>
              <a:rPr lang="de-DE" sz="2000" b="1" i="1" dirty="0" smtClean="0">
                <a:solidFill>
                  <a:schemeClr val="accent2"/>
                </a:solidFill>
              </a:rPr>
              <a:t> </a:t>
            </a:r>
            <a:r>
              <a:rPr lang="de-DE" sz="2000" dirty="0" smtClean="0"/>
              <a:t>Berlin Brandenburg, Sachsen-Anhalt </a:t>
            </a:r>
            <a:r>
              <a:rPr lang="de-DE" sz="2000" dirty="0"/>
              <a:t>mit den Einrichtungen der Alexianer Berlin-Hedwig, Berlin-Weißensee, Potsdam, Sachsen-Anhalt sowie dem St. Gertrauden-Krankenhaus.</a:t>
            </a:r>
            <a:endParaRPr lang="de-DE" sz="2400" dirty="0"/>
          </a:p>
        </p:txBody>
      </p:sp>
      <p:pic>
        <p:nvPicPr>
          <p:cNvPr id="3074" name="Picture 2" descr="https://www.alexianer.de/fileadmin/_processed_/4/1/csm_Alexianer_BBS_Wuestner_Thomas_0562W_3ba637d4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98" r="15863" b="20406"/>
          <a:stretch/>
        </p:blipFill>
        <p:spPr bwMode="auto">
          <a:xfrm>
            <a:off x="1101687" y="1434027"/>
            <a:ext cx="3367980" cy="2719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8"/>
          <p:cNvSpPr txBox="1"/>
          <p:nvPr/>
        </p:nvSpPr>
        <p:spPr>
          <a:xfrm>
            <a:off x="4826807" y="4825019"/>
            <a:ext cx="1931429" cy="107856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</a:t>
            </a:r>
            <a:r>
              <a:rPr kumimoji="0" sz="2000" b="1" i="0" u="none" strike="noStrike" kern="1200" cap="none" spc="-2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 </a:t>
            </a:r>
            <a:r>
              <a:rPr kumimoji="0" lang="de-DE" sz="20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/>
            </a:r>
            <a:br>
              <a:rPr kumimoji="0" lang="de-DE" sz="2000" b="1" i="0" u="none" strike="noStrike" kern="1200" cap="none" spc="-2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sz="2000" b="1" i="0" u="none" strike="noStrike" kern="1200" cap="none" spc="-11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Potsdam</a:t>
            </a:r>
            <a:endParaRPr kumimoji="0" sz="20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6836985" y="4825020"/>
            <a:ext cx="2098578" cy="1060806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Sachsen-Anhalt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2574255" y="4822592"/>
            <a:ext cx="2174015" cy="1080990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Berlin-Weißensee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0" name="object 25"/>
          <p:cNvSpPr txBox="1"/>
          <p:nvPr/>
        </p:nvSpPr>
        <p:spPr>
          <a:xfrm>
            <a:off x="533546" y="4825203"/>
            <a:ext cx="1967282" cy="1078379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Berlin-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Hedwig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9023699" y="4825019"/>
            <a:ext cx="2237027" cy="1060807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20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St. Gertrauden-Krankenhaus 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69" r="-1" b="35000"/>
          <a:stretch/>
        </p:blipFill>
        <p:spPr>
          <a:xfrm>
            <a:off x="2652507" y="1295980"/>
            <a:ext cx="5767997" cy="498553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93859"/>
            <a:ext cx="9336087" cy="381904"/>
          </a:xfrm>
        </p:spPr>
        <p:txBody>
          <a:bodyPr/>
          <a:lstStyle/>
          <a:p>
            <a:r>
              <a:rPr lang="de-DE" sz="2600" dirty="0" smtClean="0"/>
              <a:t>VERBUND BERLIN BRANDENBURG SACHSEN-ANHALT </a:t>
            </a:r>
            <a:endParaRPr lang="de-DE" sz="2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134441" y="1295980"/>
            <a:ext cx="2217552" cy="294401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 flipH="1">
            <a:off x="1243217" y="1639077"/>
            <a:ext cx="1646913" cy="234194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449937" y="1862656"/>
            <a:ext cx="3742063" cy="3693319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Stand</a:t>
            </a:r>
            <a:r>
              <a:rPr lang="de-DE" sz="1400" dirty="0">
                <a:solidFill>
                  <a:schemeClr val="bg1"/>
                </a:solidFill>
              </a:rPr>
              <a:t>: 06/2025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solidFill>
                  <a:prstClr val="white"/>
                </a:solidFill>
                <a:latin typeface="Arial"/>
              </a:rPr>
              <a:t>8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Krankenhäuser 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Psychiatrie +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Somatik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lang="de-DE" sz="2000" dirty="0" smtClean="0">
                <a:solidFill>
                  <a:schemeClr val="bg1"/>
                </a:solidFill>
                <a:latin typeface="Arial"/>
              </a:rPr>
              <a:t>ehr als 2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.500 KH-Betten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lang="de-DE" sz="2000" dirty="0" smtClean="0">
                <a:solidFill>
                  <a:schemeClr val="bg1"/>
                </a:solidFill>
                <a:latin typeface="Arial"/>
              </a:rPr>
              <a:t>ehr als 540 Plätze </a:t>
            </a:r>
            <a:br>
              <a:rPr lang="de-DE" sz="2000" dirty="0" smtClean="0">
                <a:solidFill>
                  <a:schemeClr val="bg1"/>
                </a:solidFill>
                <a:latin typeface="Arial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außerklinische Pflege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80 Plätze Eingliederungshilfe</a:t>
            </a:r>
            <a:r>
              <a:rPr lang="de-DE" sz="2000" dirty="0" smtClean="0">
                <a:solidFill>
                  <a:srgbClr val="FFFF00"/>
                </a:solidFill>
              </a:rPr>
              <a:t/>
            </a:r>
            <a:br>
              <a:rPr lang="de-DE" sz="2000" dirty="0" smtClean="0">
                <a:solidFill>
                  <a:srgbClr val="FFFF00"/>
                </a:solidFill>
              </a:rPr>
            </a:br>
            <a:r>
              <a:rPr lang="de-DE" sz="1600" dirty="0" smtClean="0">
                <a:solidFill>
                  <a:prstClr val="white"/>
                </a:solidFill>
              </a:rPr>
              <a:t/>
            </a:r>
            <a:br>
              <a:rPr lang="de-DE" sz="1600" dirty="0" smtClean="0">
                <a:solidFill>
                  <a:prstClr val="white"/>
                </a:solidFill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mehr als 5.700 Mitarbeitende</a:t>
            </a:r>
          </a:p>
        </p:txBody>
      </p:sp>
    </p:spTree>
    <p:extLst>
      <p:ext uri="{BB962C8B-B14F-4D97-AF65-F5344CB8AC3E}">
        <p14:creationId xmlns:p14="http://schemas.microsoft.com/office/powerpoint/2010/main" val="13139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82842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RHEINLAND 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2" name="object 12"/>
          <p:cNvSpPr txBox="1"/>
          <p:nvPr/>
        </p:nvSpPr>
        <p:spPr>
          <a:xfrm>
            <a:off x="4252623" y="4728517"/>
            <a:ext cx="2525978" cy="914435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/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Krefeld/Düsseldorf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3" name="object 27"/>
          <p:cNvSpPr txBox="1"/>
          <p:nvPr/>
        </p:nvSpPr>
        <p:spPr>
          <a:xfrm>
            <a:off x="1336881" y="4728517"/>
            <a:ext cx="2687504" cy="914435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</a:t>
            </a:r>
            <a:r>
              <a:rPr kumimoji="0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Städte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R</a:t>
            </a:r>
            <a:r>
              <a:rPr kumimoji="0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egion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4" name="object 8"/>
          <p:cNvSpPr txBox="1"/>
          <p:nvPr/>
        </p:nvSpPr>
        <p:spPr>
          <a:xfrm>
            <a:off x="6951756" y="4728517"/>
            <a:ext cx="2602777" cy="914435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Frutiger LT Pro 55 Roman"/>
              </a:rPr>
              <a:t>St. Remigius Krankenhaus</a:t>
            </a:r>
            <a:endParaRPr kumimoji="0" sz="2000" b="1" i="0" u="none" strike="noStrike" kern="1200" cap="none" spc="-1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Frutiger LT Pro 55 Roman"/>
            </a:endParaRPr>
          </a:p>
        </p:txBody>
      </p:sp>
      <p:pic>
        <p:nvPicPr>
          <p:cNvPr id="25" name="Picture 8" descr="https://www.alexianer.de/fileadmin/_processed_/8/f/csm_Benjamin_Koch_quer_253f6e37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86"/>
          <a:stretch/>
        </p:blipFill>
        <p:spPr bwMode="auto">
          <a:xfrm>
            <a:off x="1304789" y="1739574"/>
            <a:ext cx="3387930" cy="2650740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/>
        </p:nvSpPr>
        <p:spPr>
          <a:xfrm>
            <a:off x="4970915" y="1739574"/>
            <a:ext cx="45836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4A4A4A"/>
                </a:solidFill>
                <a:latin typeface="Avance W04 Regular"/>
              </a:rPr>
              <a:t>Benjamin Koch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leitet den </a:t>
            </a:r>
            <a:r>
              <a:rPr lang="de-DE" sz="2000" b="1" dirty="0">
                <a:solidFill>
                  <a:schemeClr val="accent2"/>
                </a:solidFill>
                <a:latin typeface="Avance W04 Regular"/>
              </a:rPr>
              <a:t>Verbund Rheinland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 mit der Alexianer Aachen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Städte Region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sowie den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Alexianer Kranken-häusern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in Krefeld, Düsseldorf und Leverkusen.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663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49791"/>
            <a:ext cx="9336087" cy="381904"/>
          </a:xfrm>
        </p:spPr>
        <p:txBody>
          <a:bodyPr/>
          <a:lstStyle/>
          <a:p>
            <a:r>
              <a:rPr lang="de-DE" dirty="0"/>
              <a:t>VERBUND RHEINLAND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77"/>
          <a:stretch/>
        </p:blipFill>
        <p:spPr>
          <a:xfrm>
            <a:off x="3197205" y="1023431"/>
            <a:ext cx="8042293" cy="5475069"/>
          </a:xfrm>
          <a:prstGeom prst="rect">
            <a:avLst/>
          </a:prstGeom>
        </p:spPr>
      </p:pic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735386" y="1395184"/>
            <a:ext cx="2217552" cy="2944015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>
            <a:off x="231402" y="2333780"/>
            <a:ext cx="1200839" cy="170761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681292" y="1708725"/>
            <a:ext cx="3510708" cy="3877985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>
                <a:solidFill>
                  <a:schemeClr val="bg1"/>
                </a:solidFill>
              </a:rPr>
              <a:t>Stand: 06/2025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Krankenhäuser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1.700</a:t>
            </a:r>
            <a:r>
              <a:rPr lang="de-DE" dirty="0" smtClean="0"/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KH-Betten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(</a:t>
            </a:r>
            <a:r>
              <a:rPr lang="de-DE" dirty="0" err="1">
                <a:solidFill>
                  <a:prstClr val="white"/>
                </a:solidFill>
              </a:rPr>
              <a:t>Somatik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+</a:t>
            </a:r>
            <a:r>
              <a:rPr lang="de-DE" dirty="0" smtClean="0">
                <a:solidFill>
                  <a:prstClr val="white"/>
                </a:solidFill>
                <a:latin typeface="Arial"/>
              </a:rPr>
              <a:t> P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sychiatrie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+ Reha)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</a:b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mehr als </a:t>
            </a:r>
            <a:r>
              <a:rPr lang="de-DE" sz="2000" dirty="0" smtClean="0">
                <a:solidFill>
                  <a:schemeClr val="bg1"/>
                </a:solidFill>
                <a:latin typeface="Arial"/>
              </a:rPr>
              <a:t>320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Plätze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rial"/>
              </a:rPr>
              <a:t>a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ußerklinische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Pflege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mehr als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5.700 Mitarbeitende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1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27757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WESTFALEN 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6" name="object 7"/>
          <p:cNvSpPr txBox="1"/>
          <p:nvPr/>
        </p:nvSpPr>
        <p:spPr>
          <a:xfrm>
            <a:off x="4960263" y="5114934"/>
            <a:ext cx="3847724" cy="874973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Münster-</a:t>
            </a:r>
            <a:r>
              <a:rPr kumimoji="0" lang="de-DE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Misericordia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1231512" y="5114935"/>
            <a:ext cx="3340490" cy="874972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Klinikum Hochsauerland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8" name="Picture 6" descr="https://www.alexianer.de/fileadmin/_processed_/e/f/csm_Bjoern_Hoffmann_8406_klein_2dda465ab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3" r="11694"/>
          <a:stretch/>
        </p:blipFill>
        <p:spPr bwMode="auto">
          <a:xfrm>
            <a:off x="1231512" y="1761043"/>
            <a:ext cx="3280590" cy="2650740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4799686" y="1761043"/>
            <a:ext cx="45426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4A4A4A"/>
                </a:solidFill>
                <a:latin typeface="Avance W04 Regular"/>
              </a:rPr>
              <a:t>Björn Hoffmann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leitet den </a:t>
            </a:r>
            <a:r>
              <a:rPr lang="de-DE" sz="2000" b="1" dirty="0">
                <a:solidFill>
                  <a:schemeClr val="accent2"/>
                </a:solidFill>
                <a:latin typeface="Avance W04 Regular"/>
              </a:rPr>
              <a:t>Verbund Westfalen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 mit dem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Alexianer Klinikum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Hochsauerland und den </a:t>
            </a:r>
            <a:r>
              <a:rPr lang="de-DE" sz="2000" dirty="0" err="1" smtClean="0">
                <a:solidFill>
                  <a:srgbClr val="4A4A4A"/>
                </a:solidFill>
                <a:latin typeface="Avance W04 Regular"/>
              </a:rPr>
              <a:t>Ludgerus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-Kliniken der Alexianer Münster-</a:t>
            </a:r>
            <a:r>
              <a:rPr lang="de-DE" sz="2000" dirty="0" err="1" smtClean="0">
                <a:solidFill>
                  <a:srgbClr val="4A4A4A"/>
                </a:solidFill>
                <a:latin typeface="Avance W04 Regular"/>
              </a:rPr>
              <a:t>Misericordia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in Münster.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884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" t="33020" r="49789" b="26057"/>
          <a:stretch/>
        </p:blipFill>
        <p:spPr>
          <a:xfrm>
            <a:off x="2471595" y="2041309"/>
            <a:ext cx="6100765" cy="380132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36810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WESTFALEN 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735386" y="1395184"/>
            <a:ext cx="2217552" cy="29440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>
            <a:off x="546271" y="2181340"/>
            <a:ext cx="1145345" cy="162870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708163" y="2128801"/>
            <a:ext cx="3483837" cy="3416320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>
                <a:solidFill>
                  <a:schemeClr val="bg1"/>
                </a:solidFill>
              </a:rPr>
              <a:t>Stand: 06/2025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</a:rPr>
              <a:t>6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Krankenhäuser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/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mehr als 1.700 KH-Betten 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lang="de-DE" sz="2000" dirty="0">
              <a:solidFill>
                <a:schemeClr val="bg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180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Plätze außerklinische Pflege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5.900 Mitarbeitende</a:t>
            </a:r>
            <a:br>
              <a:rPr lang="de-DE" sz="2000" dirty="0" smtClean="0">
                <a:solidFill>
                  <a:schemeClr val="bg1"/>
                </a:solidFill>
              </a:rPr>
            </a:b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31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60808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AEP RHEINLAND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0" name="object 6"/>
          <p:cNvSpPr txBox="1"/>
          <p:nvPr/>
        </p:nvSpPr>
        <p:spPr>
          <a:xfrm>
            <a:off x="1378051" y="4750622"/>
            <a:ext cx="2252297" cy="1082809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Alexianer</a:t>
            </a:r>
            <a:r>
              <a:rPr kumimoji="0" lang="de-DE" sz="2000" b="1" i="0" u="none" strike="noStrike" kern="1200" cap="none" spc="-32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Aachen  </a:t>
            </a:r>
            <a:r>
              <a:rPr kumimoji="0" lang="de-DE" sz="2000" b="1" i="0" u="none" strike="noStrike" kern="1200" cap="none" spc="-32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</a:rPr>
              <a:t>ViaNobis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3894284" y="4750623"/>
            <a:ext cx="2758010" cy="108280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 </a:t>
            </a:r>
            <a:b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</a:b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Katharina </a:t>
            </a: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Kasper </a:t>
            </a: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Gruppe GmbH </a:t>
            </a:r>
            <a:endParaRPr kumimoji="0" lang="de-DE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object 15"/>
          <p:cNvSpPr txBox="1"/>
          <p:nvPr/>
        </p:nvSpPr>
        <p:spPr>
          <a:xfrm>
            <a:off x="6911905" y="4750622"/>
            <a:ext cx="2656962" cy="1082809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Alexianer </a:t>
            </a:r>
            <a:br>
              <a:rPr lang="de-DE" sz="2000" b="1" dirty="0" smtClean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Köln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4" descr="https://www.alexianer.de/fileadmin/_processed_/6/c/csm_Martin_Minten_08bdf1773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7" r="4838"/>
          <a:stretch/>
        </p:blipFill>
        <p:spPr bwMode="auto">
          <a:xfrm>
            <a:off x="1340151" y="1580302"/>
            <a:ext cx="3485238" cy="2659448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5093301" y="1411421"/>
            <a:ext cx="519645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4A4A4A"/>
                </a:solidFill>
                <a:latin typeface="Avance W04 Regular"/>
              </a:rPr>
              <a:t>Martin </a:t>
            </a:r>
            <a:r>
              <a:rPr lang="de-DE" b="1" dirty="0" err="1">
                <a:solidFill>
                  <a:srgbClr val="4A4A4A"/>
                </a:solidFill>
                <a:latin typeface="Avance W04 Regular"/>
              </a:rPr>
              <a:t>Minten</a:t>
            </a:r>
            <a:r>
              <a:rPr lang="de-DE" b="1" dirty="0">
                <a:solidFill>
                  <a:srgbClr val="4A4A4A"/>
                </a:solidFill>
                <a:latin typeface="Avance W04 Regular"/>
              </a:rPr>
              <a:t>,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bisher und weiterhin Regionalgeschäftsführer Aachen/Vianobis, leitet den </a:t>
            </a:r>
            <a:r>
              <a:rPr lang="de-DE" b="1" dirty="0" smtClean="0">
                <a:solidFill>
                  <a:schemeClr val="accent2"/>
                </a:solidFill>
                <a:latin typeface="Avance W04 Regular"/>
              </a:rPr>
              <a:t>Verbund AEP Rheinland  </a:t>
            </a:r>
            <a:r>
              <a:rPr lang="de-DE" dirty="0"/>
              <a:t>– </a:t>
            </a:r>
            <a:r>
              <a:rPr lang="de-DE" dirty="0" smtClean="0">
                <a:latin typeface="Avance W04 Regular"/>
              </a:rPr>
              <a:t>(</a:t>
            </a:r>
            <a:r>
              <a:rPr lang="de-DE" dirty="0" smtClean="0">
                <a:solidFill>
                  <a:srgbClr val="4A4A4A"/>
                </a:solidFill>
                <a:latin typeface="Avance W04 Regular"/>
              </a:rPr>
              <a:t>Außerklinische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Pflege, Eingliederungshilfe, Psychiatrie </a:t>
            </a:r>
            <a:r>
              <a:rPr lang="de-DE" dirty="0" smtClean="0">
                <a:solidFill>
                  <a:srgbClr val="4A4A4A"/>
                </a:solidFill>
                <a:latin typeface="Avance W04 Regular"/>
              </a:rPr>
              <a:t>Rheinland).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Dazu gehören die Einrichtungen der Katharina Kasper Gruppe, die Alexianer Aachen </a:t>
            </a:r>
            <a:r>
              <a:rPr lang="de-DE" dirty="0" err="1" smtClean="0">
                <a:solidFill>
                  <a:srgbClr val="4A4A4A"/>
                </a:solidFill>
                <a:latin typeface="Avance W04 Regular"/>
              </a:rPr>
              <a:t>ViaNobis</a:t>
            </a:r>
            <a:r>
              <a:rPr lang="de-DE" dirty="0" smtClean="0">
                <a:solidFill>
                  <a:srgbClr val="4A4A4A"/>
                </a:solidFill>
                <a:latin typeface="Avance W04 Regular"/>
              </a:rPr>
              <a:t> </a:t>
            </a:r>
            <a:r>
              <a:rPr lang="de-DE" dirty="0">
                <a:solidFill>
                  <a:srgbClr val="4A4A4A"/>
                </a:solidFill>
                <a:latin typeface="Avance W04 Regular"/>
              </a:rPr>
              <a:t>sowie die Alexianer Köln.  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6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24" b="11670"/>
          <a:stretch/>
        </p:blipFill>
        <p:spPr>
          <a:xfrm>
            <a:off x="2560317" y="1647353"/>
            <a:ext cx="6968024" cy="391146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60808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AEP RHEINLAND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520032" y="1324185"/>
            <a:ext cx="2217552" cy="29440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 flipH="1">
            <a:off x="616944" y="2371019"/>
            <a:ext cx="1054299" cy="158403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594583" y="1547771"/>
            <a:ext cx="3597417" cy="4124206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Stand</a:t>
            </a:r>
            <a:r>
              <a:rPr lang="de-DE" sz="1400" dirty="0">
                <a:solidFill>
                  <a:schemeClr val="bg1"/>
                </a:solidFill>
              </a:rPr>
              <a:t>: </a:t>
            </a:r>
            <a:r>
              <a:rPr lang="de-DE" sz="1400" dirty="0" smtClean="0">
                <a:solidFill>
                  <a:schemeClr val="bg1"/>
                </a:solidFill>
              </a:rPr>
              <a:t>06/2025</a:t>
            </a:r>
            <a:endParaRPr lang="de-DE" sz="1400" dirty="0">
              <a:solidFill>
                <a:schemeClr val="bg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solidFill>
                  <a:schemeClr val="bg1"/>
                </a:solidFill>
                <a:latin typeface="Arial"/>
              </a:rPr>
              <a:t>5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Krankenhäuser</a:t>
            </a:r>
          </a:p>
          <a:p>
            <a:pPr lvl="0"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2.800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smtClean="0">
                <a:solidFill>
                  <a:prstClr val="white"/>
                </a:solidFill>
              </a:rPr>
              <a:t>Plätze</a:t>
            </a:r>
            <a:br>
              <a:rPr lang="de-DE" sz="2000" dirty="0" smtClean="0">
                <a:solidFill>
                  <a:prstClr val="white"/>
                </a:solidFill>
              </a:rPr>
            </a:br>
            <a:r>
              <a:rPr lang="de-DE" sz="2000" dirty="0">
                <a:solidFill>
                  <a:prstClr val="white"/>
                </a:solidFill>
              </a:rPr>
              <a:t>a</a:t>
            </a:r>
            <a:r>
              <a:rPr lang="de-DE" sz="2000" dirty="0" smtClean="0">
                <a:solidFill>
                  <a:prstClr val="white"/>
                </a:solidFill>
              </a:rPr>
              <a:t>ußerklinische Pflege </a:t>
            </a:r>
          </a:p>
          <a:p>
            <a:pPr>
              <a:spcAft>
                <a:spcPts val="1200"/>
              </a:spcAft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mehr als 3.700 Plätze Eingliederungshilfe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(Wohnen &amp; Werkstätten)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mehr als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250 </a:t>
            </a: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Plätze</a:t>
            </a:r>
            <a:b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Kinder- &amp; Jugendhilfe</a:t>
            </a: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ehr als 14.400 Mitarbeitende</a:t>
            </a:r>
            <a:endParaRPr kumimoji="0" lang="de-DE" sz="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71825"/>
            <a:ext cx="9336087" cy="381904"/>
          </a:xfrm>
        </p:spPr>
        <p:txBody>
          <a:bodyPr/>
          <a:lstStyle/>
          <a:p>
            <a:r>
              <a:rPr lang="de-DE" dirty="0"/>
              <a:t>VERBUND </a:t>
            </a:r>
            <a:r>
              <a:rPr lang="de-DE" dirty="0" smtClean="0"/>
              <a:t>AEP WESTFALEN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8194" name="Picture 2" descr="https://www.alexianer.de/fileadmin/_processed_/e/7/csm_04_MS_Muenster_Dransfeld_Stephan_0275023_klein_fde46bdd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9"/>
          <a:stretch/>
        </p:blipFill>
        <p:spPr bwMode="auto">
          <a:xfrm>
            <a:off x="1311006" y="1693178"/>
            <a:ext cx="3535007" cy="2648431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5247498" y="1542164"/>
            <a:ext cx="4802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4A4A4A"/>
                </a:solidFill>
                <a:latin typeface="Avance W04 Regular"/>
              </a:rPr>
              <a:t>Stephan Dransfeld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, bisher und auch weiterhin Regionalgeschäftsführer Münster, leitet den </a:t>
            </a:r>
            <a:r>
              <a:rPr lang="de-DE" sz="2000" b="1" dirty="0">
                <a:solidFill>
                  <a:schemeClr val="accent2"/>
                </a:solidFill>
                <a:latin typeface="Avance W04 Regular"/>
              </a:rPr>
              <a:t>Verbund AEP </a:t>
            </a:r>
            <a:r>
              <a:rPr lang="de-DE" sz="2000" b="1" dirty="0" smtClean="0">
                <a:solidFill>
                  <a:schemeClr val="accent2"/>
                </a:solidFill>
                <a:latin typeface="Avance W04 Regular"/>
              </a:rPr>
              <a:t>Westfalen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. Dazu </a:t>
            </a:r>
            <a:r>
              <a:rPr lang="de-DE" sz="2000" dirty="0">
                <a:solidFill>
                  <a:srgbClr val="4A4A4A"/>
                </a:solidFill>
                <a:latin typeface="Avance W04 Regular"/>
              </a:rPr>
              <a:t>gehören die Einrichtungen der Alexianer Münster sowie der Alexianer </a:t>
            </a:r>
            <a:r>
              <a:rPr lang="de-DE" sz="2000" dirty="0" smtClean="0">
                <a:solidFill>
                  <a:srgbClr val="4A4A4A"/>
                </a:solidFill>
                <a:latin typeface="Avance W04 Regular"/>
              </a:rPr>
              <a:t>START GmbH.</a:t>
            </a:r>
            <a:endParaRPr lang="de-DE" sz="2000" dirty="0"/>
          </a:p>
        </p:txBody>
      </p:sp>
      <p:sp>
        <p:nvSpPr>
          <p:cNvPr id="15" name="object 7"/>
          <p:cNvSpPr txBox="1"/>
          <p:nvPr/>
        </p:nvSpPr>
        <p:spPr>
          <a:xfrm>
            <a:off x="5247498" y="4855362"/>
            <a:ext cx="4047066" cy="82097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32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Alexianer</a:t>
            </a:r>
            <a:r>
              <a:rPr kumimoji="0" lang="de-DE" sz="20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de-DE" sz="2000" b="1" dirty="0">
                <a:solidFill>
                  <a:schemeClr val="tx2"/>
                </a:solidFill>
                <a:latin typeface="Arial"/>
              </a:rPr>
              <a:t/>
            </a:r>
            <a:br>
              <a:rPr lang="de-DE" sz="2000" b="1" dirty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START GmbH</a:t>
            </a:r>
            <a:r>
              <a:rPr kumimoji="0" lang="de-DE" sz="2000" b="1" i="0" u="none" strike="noStrike" kern="1200" cap="none" spc="-32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1311007" y="4855362"/>
            <a:ext cx="3473680" cy="820978"/>
          </a:xfrm>
          <a:prstGeom prst="rect">
            <a:avLst/>
          </a:prstGeom>
          <a:solidFill>
            <a:srgbClr val="B3D6F0"/>
          </a:solidFill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spcBef>
                <a:spcPts val="1170"/>
              </a:spcBef>
              <a:defRPr sz="1600" spc="-32">
                <a:solidFill>
                  <a:srgbClr val="FFFFFF"/>
                </a:solidFill>
                <a:cs typeface="Frutiger LT Pro 55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Alexianer </a:t>
            </a:r>
            <a:r>
              <a:rPr lang="de-DE" sz="2000" b="1" dirty="0">
                <a:solidFill>
                  <a:schemeClr val="tx2"/>
                </a:solidFill>
                <a:latin typeface="Arial"/>
              </a:rPr>
              <a:t/>
            </a:r>
            <a:br>
              <a:rPr lang="de-DE" sz="2000" b="1" dirty="0">
                <a:solidFill>
                  <a:schemeClr val="tx2"/>
                </a:solidFill>
                <a:latin typeface="Arial"/>
              </a:rPr>
            </a:br>
            <a:r>
              <a:rPr lang="de-DE" sz="2000" b="1" dirty="0" smtClean="0">
                <a:solidFill>
                  <a:schemeClr val="tx2"/>
                </a:solidFill>
                <a:latin typeface="Arial"/>
              </a:rPr>
              <a:t>Münster </a:t>
            </a:r>
            <a:endParaRPr kumimoji="0" sz="2000" b="1" i="0" u="none" strike="noStrike" kern="1200" cap="none" spc="-3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4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6096000" y="956560"/>
            <a:ext cx="6095999" cy="5907416"/>
          </a:xfrm>
          <a:prstGeom prst="rect">
            <a:avLst/>
          </a:prstGeom>
          <a:solidFill>
            <a:srgbClr val="ED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442913" y="1404076"/>
            <a:ext cx="5307255" cy="48244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e-DE" sz="2000" b="1" dirty="0">
                <a:solidFill>
                  <a:srgbClr val="B5152B"/>
                </a:solidFill>
              </a:rPr>
              <a:t>Wir begleiten und sorgen für Menschen, die unserer Hilfe bedürfen!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 smtClean="0"/>
              <a:t>Wir sind einer </a:t>
            </a:r>
            <a:r>
              <a:rPr lang="de-DE" sz="2000" dirty="0"/>
              <a:t>der größten konfessionellen Träger im Gesundheits- und Sozialwesen Deutschlands.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 smtClean="0"/>
              <a:t>Wir sorgen für </a:t>
            </a:r>
            <a:r>
              <a:rPr lang="de-DE" sz="2000" dirty="0"/>
              <a:t>hochwertige medizinische, pflegerische und soziale Betreuung.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 smtClean="0"/>
              <a:t>Unsere Werte stehen </a:t>
            </a:r>
            <a:r>
              <a:rPr lang="de-DE" sz="2000" dirty="0"/>
              <a:t>in der Tradition der ersten </a:t>
            </a:r>
            <a:r>
              <a:rPr lang="de-DE" sz="2000" dirty="0" smtClean="0"/>
              <a:t>Alexianerbrüder, einer 800 Jahre alten Ordensgemeinschaft  </a:t>
            </a:r>
            <a:endParaRPr lang="de-DE" sz="20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WOFÜR WIR STEHEN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/>
              <a:t>Als Unternehmen: unsere Mission und unsere Werte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5" name="Inhaltsplatzhalter 1"/>
          <p:cNvSpPr txBox="1">
            <a:spLocks/>
          </p:cNvSpPr>
          <p:nvPr/>
        </p:nvSpPr>
        <p:spPr>
          <a:xfrm>
            <a:off x="6700603" y="1259889"/>
            <a:ext cx="4676931" cy="4824413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4000" b="1" dirty="0" smtClean="0">
                <a:solidFill>
                  <a:srgbClr val="C00000"/>
                </a:solidFill>
              </a:rPr>
              <a:t>Wir </a:t>
            </a:r>
            <a:r>
              <a:rPr lang="de-DE" sz="4000" b="1" dirty="0">
                <a:solidFill>
                  <a:srgbClr val="C00000"/>
                </a:solidFill>
              </a:rPr>
              <a:t>wenden uns </a:t>
            </a:r>
            <a:br>
              <a:rPr lang="de-DE" sz="4000" b="1" dirty="0">
                <a:solidFill>
                  <a:srgbClr val="C00000"/>
                </a:solidFill>
              </a:rPr>
            </a:br>
            <a:r>
              <a:rPr lang="de-DE" sz="4000" b="1" dirty="0" smtClean="0">
                <a:solidFill>
                  <a:srgbClr val="C00000"/>
                </a:solidFill>
              </a:rPr>
              <a:t>den Menschen zu</a:t>
            </a:r>
            <a:r>
              <a:rPr lang="de-DE" sz="4000" b="1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de-DE" sz="2000" dirty="0"/>
          </a:p>
          <a:p>
            <a:endParaRPr lang="de-DE" sz="20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" t="7219" r="17836" b="3169"/>
          <a:stretch/>
        </p:blipFill>
        <p:spPr>
          <a:xfrm>
            <a:off x="6865495" y="2781166"/>
            <a:ext cx="4363302" cy="3303136"/>
          </a:xfrm>
          <a:prstGeom prst="rect">
            <a:avLst/>
          </a:prstGeom>
        </p:spPr>
      </p:pic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6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857" t="-8255" r="47461" b="42374"/>
          <a:stretch/>
        </p:blipFill>
        <p:spPr>
          <a:xfrm>
            <a:off x="2437758" y="757281"/>
            <a:ext cx="6309251" cy="565103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755AD-0251-1746-8FF6-27A82F746E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913" y="260808"/>
            <a:ext cx="9336087" cy="381904"/>
          </a:xfrm>
        </p:spPr>
        <p:txBody>
          <a:bodyPr/>
          <a:lstStyle/>
          <a:p>
            <a:r>
              <a:rPr lang="de-DE" dirty="0" smtClean="0"/>
              <a:t>VERBUND AEP WESTFALEN  </a:t>
            </a:r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1220"/>
          <a:stretch/>
        </p:blipFill>
        <p:spPr>
          <a:xfrm>
            <a:off x="442913" y="1315860"/>
            <a:ext cx="2217552" cy="294401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68" t="15567" r="31006" b="9030"/>
          <a:stretch/>
        </p:blipFill>
        <p:spPr>
          <a:xfrm>
            <a:off x="253798" y="2102016"/>
            <a:ext cx="1145345" cy="162870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827363" y="1607005"/>
            <a:ext cx="3364637" cy="4801314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Stand</a:t>
            </a:r>
            <a:r>
              <a:rPr lang="de-DE" sz="1400" dirty="0">
                <a:solidFill>
                  <a:schemeClr val="bg1"/>
                </a:solidFill>
              </a:rPr>
              <a:t>: </a:t>
            </a:r>
            <a:r>
              <a:rPr lang="de-DE" sz="1400" dirty="0" smtClean="0">
                <a:solidFill>
                  <a:schemeClr val="bg1"/>
                </a:solidFill>
              </a:rPr>
              <a:t>06/2025</a:t>
            </a:r>
            <a:r>
              <a:rPr lang="de-DE" sz="1400" dirty="0">
                <a:solidFill>
                  <a:schemeClr val="bg1"/>
                </a:solidFill>
              </a:rPr>
              <a:t/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5 </a:t>
            </a:r>
            <a:r>
              <a:rPr lang="de-DE" sz="2000" dirty="0">
                <a:solidFill>
                  <a:schemeClr val="bg1"/>
                </a:solidFill>
              </a:rPr>
              <a:t>Krankenhäuser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 (</a:t>
            </a:r>
            <a:r>
              <a:rPr lang="de-DE" sz="2000" dirty="0" smtClean="0">
                <a:solidFill>
                  <a:schemeClr val="bg1"/>
                </a:solidFill>
              </a:rPr>
              <a:t>Psychiatrie)</a:t>
            </a:r>
          </a:p>
          <a:p>
            <a:pPr lvl="0">
              <a:spcAft>
                <a:spcPts val="1200"/>
              </a:spcAft>
              <a:defRPr/>
            </a:pPr>
            <a:r>
              <a:rPr lang="de-DE" sz="2000" dirty="0" smtClean="0">
                <a:solidFill>
                  <a:schemeClr val="bg1"/>
                </a:solidFill>
              </a:rPr>
              <a:t>mehr als 270 </a:t>
            </a:r>
            <a:r>
              <a:rPr lang="de-DE" sz="2000" dirty="0" smtClean="0">
                <a:solidFill>
                  <a:prstClr val="white"/>
                </a:solidFill>
              </a:rPr>
              <a:t>Plätze</a:t>
            </a:r>
            <a:br>
              <a:rPr lang="de-DE" sz="2000" dirty="0" smtClean="0">
                <a:solidFill>
                  <a:prstClr val="white"/>
                </a:solidFill>
              </a:rPr>
            </a:br>
            <a:r>
              <a:rPr lang="de-DE" sz="2000" dirty="0">
                <a:solidFill>
                  <a:prstClr val="white"/>
                </a:solidFill>
              </a:rPr>
              <a:t>a</a:t>
            </a:r>
            <a:r>
              <a:rPr lang="de-DE" sz="2000" dirty="0" smtClean="0">
                <a:solidFill>
                  <a:prstClr val="white"/>
                </a:solidFill>
              </a:rPr>
              <a:t>ußerklinische Pflege </a:t>
            </a:r>
          </a:p>
          <a:p>
            <a:pPr>
              <a:spcAft>
                <a:spcPts val="1200"/>
              </a:spcAft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mehr als 1.300 Plätze Eingliederungshilfe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(Wohnen &amp; Werkstätten)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mehr als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200 </a:t>
            </a: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Plätze</a:t>
            </a:r>
            <a:b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de-DE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Kinder- &amp; Jugendhilfe</a:t>
            </a:r>
          </a:p>
          <a:p>
            <a:pPr>
              <a:spcAft>
                <a:spcPts val="1200"/>
              </a:spcAft>
              <a:defRPr/>
            </a:pPr>
            <a:r>
              <a:rPr lang="de-DE" sz="2000" dirty="0">
                <a:solidFill>
                  <a:schemeClr val="bg1"/>
                </a:solidFill>
                <a:latin typeface="Arial"/>
              </a:rPr>
              <a:t>m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ehr als 4000 Mitarbeitende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9" b="5751"/>
          <a:stretch/>
        </p:blipFill>
        <p:spPr>
          <a:xfrm>
            <a:off x="1059258" y="1081851"/>
            <a:ext cx="8830569" cy="561771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KRANKENHÄUSER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err="1" smtClean="0"/>
              <a:t>Somatik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smtClean="0"/>
              <a:t>Psychiatrie</a:t>
            </a:r>
          </a:p>
          <a:p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835687" y="5696015"/>
            <a:ext cx="3933090" cy="646331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28 </a:t>
            </a:r>
            <a:r>
              <a:rPr lang="de-DE" sz="3600" dirty="0">
                <a:solidFill>
                  <a:schemeClr val="bg1"/>
                </a:solidFill>
              </a:rPr>
              <a:t>Krankenhäuser</a:t>
            </a:r>
          </a:p>
        </p:txBody>
      </p:sp>
    </p:spTree>
    <p:extLst>
      <p:ext uri="{BB962C8B-B14F-4D97-AF65-F5344CB8AC3E}">
        <p14:creationId xmlns:p14="http://schemas.microsoft.com/office/powerpoint/2010/main" val="6810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6" b="4445"/>
          <a:stretch/>
        </p:blipFill>
        <p:spPr>
          <a:xfrm>
            <a:off x="479333" y="1023042"/>
            <a:ext cx="9035859" cy="580496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ALTENHILFE UND AUSSERKLINISCHE PFLEGE 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Unsere Einrichtungen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259858" y="1431000"/>
            <a:ext cx="2932142" cy="10156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80 Einrichtungen </a:t>
            </a:r>
          </a:p>
          <a:p>
            <a:r>
              <a:rPr lang="de-DE" sz="2000" dirty="0">
                <a:solidFill>
                  <a:schemeClr val="bg1"/>
                </a:solidFill>
              </a:rPr>
              <a:t>m</a:t>
            </a:r>
            <a:r>
              <a:rPr lang="de-DE" sz="2000" dirty="0" smtClean="0">
                <a:solidFill>
                  <a:schemeClr val="bg1"/>
                </a:solidFill>
              </a:rPr>
              <a:t>ehr als 4.100 Plätze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0" name="Ellipse 9"/>
          <p:cNvSpPr/>
          <p:nvPr/>
        </p:nvSpPr>
        <p:spPr>
          <a:xfrm>
            <a:off x="2837295" y="3080231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469250318"/>
              </p:ext>
            </p:extLst>
          </p:nvPr>
        </p:nvGraphicFramePr>
        <p:xfrm>
          <a:off x="816746" y="2118743"/>
          <a:ext cx="10745016" cy="413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ALTENHILFE UND AUSSERKLINISCHE PFLEGE 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8825"/>
            <a:ext cx="9336087" cy="277972"/>
          </a:xfrm>
        </p:spPr>
        <p:txBody>
          <a:bodyPr/>
          <a:lstStyle/>
          <a:p>
            <a:r>
              <a:rPr lang="de-DE" dirty="0" smtClean="0"/>
              <a:t>Planplätze </a:t>
            </a:r>
            <a:r>
              <a:rPr lang="de-DE" dirty="0"/>
              <a:t>gesamt </a:t>
            </a:r>
            <a:r>
              <a:rPr lang="de-DE" sz="1400" dirty="0"/>
              <a:t>(Stand: </a:t>
            </a:r>
            <a:r>
              <a:rPr lang="de-DE" sz="1400" dirty="0" smtClean="0"/>
              <a:t>06/2025)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996238" y="1052513"/>
            <a:ext cx="3565524" cy="830997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A32B36"/>
                </a:solidFill>
                <a:latin typeface="+mj-lt"/>
              </a:rPr>
              <a:t>Planplätze Pflege gesamt: </a:t>
            </a:r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4.162</a:t>
            </a:r>
            <a:endParaRPr lang="de-DE" sz="1600" b="1" dirty="0">
              <a:solidFill>
                <a:srgbClr val="A32B36"/>
              </a:solidFill>
              <a:latin typeface="+mj-lt"/>
            </a:endParaRPr>
          </a:p>
          <a:p>
            <a:pPr algn="l"/>
            <a:r>
              <a:rPr lang="de-DE" sz="1600" dirty="0">
                <a:solidFill>
                  <a:schemeClr val="tx1"/>
                </a:solidFill>
                <a:latin typeface="+mj-lt"/>
              </a:rPr>
              <a:t>davon vollstationär: </a:t>
            </a:r>
            <a:r>
              <a:rPr lang="de-DE" sz="1600" dirty="0" smtClean="0">
                <a:latin typeface="+mj-lt"/>
              </a:rPr>
              <a:t>3.745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de-DE" sz="1600" dirty="0">
                <a:solidFill>
                  <a:schemeClr val="tx1"/>
                </a:solidFill>
                <a:latin typeface="+mj-lt"/>
              </a:rPr>
              <a:t>davon teilstationär: </a:t>
            </a:r>
            <a:r>
              <a:rPr lang="de-DE" sz="1600" dirty="0" smtClean="0">
                <a:latin typeface="+mj-lt"/>
              </a:rPr>
              <a:t>417</a:t>
            </a:r>
            <a:endParaRPr lang="de-DE" sz="1600" dirty="0">
              <a:latin typeface="+mj-lt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509625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4084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698958358"/>
              </p:ext>
            </p:extLst>
          </p:nvPr>
        </p:nvGraphicFramePr>
        <p:xfrm>
          <a:off x="442913" y="1723418"/>
          <a:ext cx="11287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KRANKENHÄUSER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5002"/>
            <a:ext cx="9336087" cy="277972"/>
          </a:xfrm>
        </p:spPr>
        <p:txBody>
          <a:bodyPr/>
          <a:lstStyle/>
          <a:p>
            <a:r>
              <a:rPr lang="de-DE" dirty="0" smtClean="0"/>
              <a:t>Krankenhausplanbetten </a:t>
            </a:r>
            <a:r>
              <a:rPr lang="de-DE" dirty="0"/>
              <a:t>gesamt </a:t>
            </a:r>
            <a:r>
              <a:rPr lang="de-DE" sz="1400" dirty="0"/>
              <a:t>(Stand: </a:t>
            </a:r>
            <a:r>
              <a:rPr lang="de-DE" sz="1400" dirty="0" smtClean="0"/>
              <a:t>06/2025)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937777" y="1053590"/>
            <a:ext cx="4689570" cy="1077218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A32B36"/>
                </a:solidFill>
                <a:latin typeface="+mj-lt"/>
              </a:rPr>
              <a:t>Krankenhausplanbetten </a:t>
            </a:r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stationär und teilstationär: 7.250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davon Somatik inkl. Reha: </a:t>
            </a:r>
            <a:r>
              <a:rPr lang="de-DE" sz="1600" dirty="0" smtClean="0">
                <a:latin typeface="+mj-lt"/>
              </a:rPr>
              <a:t>4.737</a:t>
            </a:r>
            <a:endParaRPr lang="de-DE" sz="1600" dirty="0"/>
          </a:p>
          <a:p>
            <a:r>
              <a:rPr lang="de-DE" sz="1600" dirty="0">
                <a:solidFill>
                  <a:schemeClr val="tx1"/>
                </a:solidFill>
                <a:latin typeface="+mj-lt"/>
              </a:rPr>
              <a:t>davon Psychiatrie: 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2.513</a:t>
            </a:r>
            <a:endParaRPr lang="de-DE" sz="1600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5279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" t="4508" r="2693" b="5015"/>
          <a:stretch/>
        </p:blipFill>
        <p:spPr>
          <a:xfrm>
            <a:off x="235390" y="1104900"/>
            <a:ext cx="8416450" cy="531400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211257"/>
            <a:ext cx="9336087" cy="381904"/>
          </a:xfrm>
        </p:spPr>
        <p:txBody>
          <a:bodyPr/>
          <a:lstStyle/>
          <a:p>
            <a:r>
              <a:rPr lang="de-DE" dirty="0" smtClean="0"/>
              <a:t>EINGLIEDERUNGS- / KINDER- </a:t>
            </a:r>
            <a:r>
              <a:rPr lang="de-DE" dirty="0"/>
              <a:t>&amp;</a:t>
            </a:r>
            <a:r>
              <a:rPr lang="de-DE" dirty="0" smtClean="0"/>
              <a:t> JUGENDHILFE </a:t>
            </a: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Unsere Einrichtungen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9187521" y="1425454"/>
            <a:ext cx="2543156" cy="830997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5.591 Plätze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+ Kita Plätze (727)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08" y="3656097"/>
            <a:ext cx="3797601" cy="25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414194082"/>
              </p:ext>
            </p:extLst>
          </p:nvPr>
        </p:nvGraphicFramePr>
        <p:xfrm>
          <a:off x="442913" y="1575422"/>
          <a:ext cx="11287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EINGLIEDERUNGS- / KINDER- UND JUGENDHILFE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67347"/>
            <a:ext cx="9336087" cy="277972"/>
          </a:xfrm>
        </p:spPr>
        <p:txBody>
          <a:bodyPr/>
          <a:lstStyle/>
          <a:p>
            <a:r>
              <a:rPr lang="de-DE" dirty="0" smtClean="0"/>
              <a:t>Plätze </a:t>
            </a:r>
            <a:r>
              <a:rPr lang="de-DE" dirty="0"/>
              <a:t>gesamt </a:t>
            </a:r>
            <a:r>
              <a:rPr lang="de-DE" sz="1400" dirty="0"/>
              <a:t>(Stand: </a:t>
            </a:r>
            <a:r>
              <a:rPr lang="de-DE" sz="1400" dirty="0" smtClean="0"/>
              <a:t>06/2025)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262556" y="1403241"/>
            <a:ext cx="4310609" cy="1323439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A32B36"/>
                </a:solidFill>
                <a:latin typeface="+mj-lt"/>
              </a:rPr>
              <a:t>Plätze Eingliederungshilfe </a:t>
            </a:r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gesamt: 5.591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davon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WfbM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: 3.736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davon Kinder- und Jugendhilfe: 462	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  <a:latin typeface="+mj-lt"/>
              </a:rPr>
              <a:t>Besondere Wohnformen: 1.393</a:t>
            </a:r>
          </a:p>
          <a:p>
            <a:pPr algn="l"/>
            <a:r>
              <a:rPr lang="de-DE" sz="1600" dirty="0" smtClean="0">
                <a:solidFill>
                  <a:srgbClr val="B5152B"/>
                </a:solidFill>
                <a:latin typeface="+mj-lt"/>
              </a:rPr>
              <a:t>+ Kita 727</a:t>
            </a:r>
            <a:endParaRPr lang="de-DE" sz="1600" dirty="0">
              <a:solidFill>
                <a:srgbClr val="B5152B"/>
              </a:solidFill>
              <a:latin typeface="+mj-lt"/>
            </a:endParaRPr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42001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Mitarbeiter*innen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68477"/>
            <a:ext cx="9336087" cy="277972"/>
          </a:xfrm>
        </p:spPr>
        <p:txBody>
          <a:bodyPr/>
          <a:lstStyle/>
          <a:p>
            <a:r>
              <a:rPr lang="de-DE" dirty="0" smtClean="0"/>
              <a:t>Top </a:t>
            </a:r>
            <a:r>
              <a:rPr lang="de-DE" b="1" dirty="0" smtClean="0"/>
              <a:t>5</a:t>
            </a:r>
            <a:r>
              <a:rPr lang="de-DE" dirty="0" smtClean="0"/>
              <a:t> Berufsgruppen bei den Alexianern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37</a:t>
            </a:fld>
            <a:endParaRPr lang="de-DE" dirty="0"/>
          </a:p>
        </p:txBody>
      </p:sp>
      <p:graphicFrame>
        <p:nvGraphicFramePr>
          <p:cNvPr id="7" name="Inhaltsplatzhalt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655060"/>
              </p:ext>
            </p:extLst>
          </p:nvPr>
        </p:nvGraphicFramePr>
        <p:xfrm>
          <a:off x="442912" y="1304925"/>
          <a:ext cx="10898378" cy="485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93365" y="34080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6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282864596"/>
              </p:ext>
            </p:extLst>
          </p:nvPr>
        </p:nvGraphicFramePr>
        <p:xfrm>
          <a:off x="576727" y="1564271"/>
          <a:ext cx="11287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ALTERSSTRUKTUR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328"/>
            <a:ext cx="9336087" cy="277972"/>
          </a:xfrm>
        </p:spPr>
        <p:txBody>
          <a:bodyPr/>
          <a:lstStyle/>
          <a:p>
            <a:r>
              <a:rPr lang="de-DE" dirty="0" smtClean="0"/>
              <a:t>Mitarbeitende sortiert nach Altersgruppen </a:t>
            </a:r>
            <a:r>
              <a:rPr lang="de-DE" sz="1400" dirty="0"/>
              <a:t>(Stand: </a:t>
            </a:r>
            <a:r>
              <a:rPr lang="de-DE" sz="1400" dirty="0" smtClean="0"/>
              <a:t>12/2023</a:t>
            </a:r>
            <a:r>
              <a:rPr lang="de-DE" sz="1400" dirty="0"/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041167" y="1774518"/>
            <a:ext cx="4310609" cy="584775"/>
          </a:xfrm>
          <a:prstGeom prst="rect">
            <a:avLst/>
          </a:prstGeom>
          <a:solidFill>
            <a:srgbClr val="AAD1E3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smtClean="0">
                <a:solidFill>
                  <a:srgbClr val="A32B36"/>
                </a:solidFill>
                <a:latin typeface="+mj-lt"/>
              </a:rPr>
              <a:t>Durchschnittliches Alter unserer Mitarbeitenden: 42,82 Jahre 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0216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RELIGIONEN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Mitarbeitende nach Konfession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39</a:t>
            </a:fld>
            <a:endParaRPr lang="de-DE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Inhaltsplatzhalter 9"/>
              <p:cNvGraphicFramePr>
                <a:graphicFrameLocks noGrp="1"/>
              </p:cNvGraphicFramePr>
              <p:nvPr>
                <p:ph sz="quarter" idx="15"/>
                <p:extLst>
                  <p:ext uri="{D42A27DB-BD31-4B8C-83A1-F6EECF244321}">
                    <p14:modId xmlns:p14="http://schemas.microsoft.com/office/powerpoint/2010/main" val="1690593310"/>
                  </p:ext>
                </p:extLst>
              </p:nvPr>
            </p:nvGraphicFramePr>
            <p:xfrm>
              <a:off x="1520982" y="1222219"/>
              <a:ext cx="8795168" cy="52277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0" name="Inhaltsplatzhalter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0982" y="1222219"/>
                <a:ext cx="8795168" cy="522775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704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WOFÜR WIR STEHEN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/>
              <a:t>Als Arbeitgeber: </a:t>
            </a:r>
            <a:r>
              <a:rPr lang="de-DE" dirty="0" smtClean="0"/>
              <a:t>#Miteinander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442914" y="1304924"/>
            <a:ext cx="5377594" cy="4824413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B5152B"/>
                </a:solidFill>
              </a:rPr>
              <a:t>Mit Herz. Mit Verstand. Mit Dir. </a:t>
            </a:r>
            <a:r>
              <a:rPr lang="de-DE" sz="2000" b="1" dirty="0">
                <a:solidFill>
                  <a:srgbClr val="B5152B"/>
                </a:solidFill>
              </a:rPr>
              <a:t/>
            </a:r>
            <a:br>
              <a:rPr lang="de-DE" sz="2000" b="1" dirty="0">
                <a:solidFill>
                  <a:srgbClr val="B5152B"/>
                </a:solidFill>
              </a:rPr>
            </a:br>
            <a:endParaRPr lang="de-DE" sz="2000" b="1" dirty="0">
              <a:solidFill>
                <a:srgbClr val="B5152B"/>
              </a:solidFill>
            </a:endParaRPr>
          </a:p>
          <a:p>
            <a:r>
              <a:rPr lang="de-DE" sz="2000" dirty="0"/>
              <a:t>Miteinander kümmern wir uns um Menschen, die Hilfe und Pflege benötigen. </a:t>
            </a:r>
          </a:p>
          <a:p>
            <a:r>
              <a:rPr lang="de-DE" sz="2000" dirty="0" smtClean="0"/>
              <a:t>Wir arbeiten mit unseren Patient*innen, Klient*innen und Bewohnern zusammen</a:t>
            </a:r>
            <a:r>
              <a:rPr lang="de-DE" sz="2000" dirty="0"/>
              <a:t>. </a:t>
            </a:r>
          </a:p>
          <a:p>
            <a:r>
              <a:rPr lang="de-DE" sz="2000" dirty="0"/>
              <a:t>In multiprofessionellen Teams, die füreinander einstehen und gemeinsam anpacken. </a:t>
            </a:r>
          </a:p>
          <a:p>
            <a:r>
              <a:rPr lang="de-DE" sz="2000" dirty="0"/>
              <a:t>Bei uns sind alle gleich wichtig und so willkommen, wie sie sind </a:t>
            </a:r>
            <a:r>
              <a:rPr lang="de-DE" sz="2000" dirty="0" smtClean="0"/>
              <a:t>– </a:t>
            </a:r>
            <a:r>
              <a:rPr lang="de-DE" sz="2000" dirty="0" err="1" smtClean="0"/>
              <a:t>unperfekt</a:t>
            </a:r>
            <a:r>
              <a:rPr lang="de-DE" sz="2000" dirty="0" smtClean="0"/>
              <a:t> perfekt, </a:t>
            </a:r>
            <a:r>
              <a:rPr lang="de-DE" sz="2000" dirty="0"/>
              <a:t>bunt und vielfältig. 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17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4772" r="5122"/>
          <a:stretch/>
        </p:blipFill>
        <p:spPr>
          <a:xfrm>
            <a:off x="6116983" y="2051409"/>
            <a:ext cx="5660493" cy="3545749"/>
          </a:xfrm>
          <a:prstGeom prst="rect">
            <a:avLst/>
          </a:prstGeom>
        </p:spPr>
      </p:pic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6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6482" y="364644"/>
            <a:ext cx="9336087" cy="381904"/>
          </a:xfrm>
        </p:spPr>
        <p:txBody>
          <a:bodyPr/>
          <a:lstStyle/>
          <a:p>
            <a:r>
              <a:rPr lang="de-DE" dirty="0"/>
              <a:t>Frauen bilden die Mehrheit unserer Mitarbeitenden</a:t>
            </a: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7161374"/>
              </p:ext>
            </p:extLst>
          </p:nvPr>
        </p:nvGraphicFramePr>
        <p:xfrm>
          <a:off x="142876" y="1828800"/>
          <a:ext cx="5016124" cy="420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21114C2B-5523-46DF-8789-2CC597924D92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322355" y="1244084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Frauen in </a:t>
            </a:r>
            <a:r>
              <a:rPr lang="de-DE" b="1" dirty="0" smtClean="0"/>
              <a:t>Führungspositionen </a:t>
            </a:r>
            <a:r>
              <a:rPr lang="de-DE" sz="900" dirty="0" smtClean="0"/>
              <a:t>(Stand: 2023)</a:t>
            </a:r>
            <a:endParaRPr lang="de-DE" sz="9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5244547" y="1646210"/>
            <a:ext cx="6932867" cy="4868752"/>
            <a:chOff x="1084159" y="1310124"/>
            <a:chExt cx="8128000" cy="5418667"/>
          </a:xfrm>
        </p:grpSpPr>
        <p:graphicFrame>
          <p:nvGraphicFramePr>
            <p:cNvPr id="11" name="Diagramm 10"/>
            <p:cNvGraphicFramePr/>
            <p:nvPr>
              <p:extLst>
                <p:ext uri="{D42A27DB-BD31-4B8C-83A1-F6EECF244321}">
                  <p14:modId xmlns:p14="http://schemas.microsoft.com/office/powerpoint/2010/main" val="2352549146"/>
                </p:ext>
              </p:extLst>
            </p:nvPr>
          </p:nvGraphicFramePr>
          <p:xfrm>
            <a:off x="1084159" y="1310124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platzhalter 2"/>
            <p:cNvSpPr txBox="1">
              <a:spLocks/>
            </p:cNvSpPr>
            <p:nvPr/>
          </p:nvSpPr>
          <p:spPr>
            <a:xfrm>
              <a:off x="5018524" y="1490275"/>
              <a:ext cx="1588649" cy="48780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de-DE" sz="3200">
                <a:solidFill>
                  <a:schemeClr val="bg1"/>
                </a:solidFill>
              </a:endParaRPr>
            </a:p>
          </p:txBody>
        </p:sp>
      </p:grp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6" name="Textfeld 8"/>
          <p:cNvSpPr txBox="1"/>
          <p:nvPr/>
        </p:nvSpPr>
        <p:spPr>
          <a:xfrm>
            <a:off x="6980936" y="4375828"/>
            <a:ext cx="1597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 smtClean="0"/>
              <a:t>Chefärzt</a:t>
            </a:r>
            <a:r>
              <a:rPr lang="de-DE" sz="1600" dirty="0" smtClean="0"/>
              <a:t>*innen</a:t>
            </a:r>
            <a:endParaRPr 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325372" y="1151751"/>
            <a:ext cx="6053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Als wertebasiertes Unternehmen schätzen wir die Diversität unserer Mitarbeitenden – unabhängig davon, ob sie erfasst wird oder nicht.</a:t>
            </a:r>
          </a:p>
        </p:txBody>
      </p:sp>
    </p:spTree>
    <p:extLst>
      <p:ext uri="{BB962C8B-B14F-4D97-AF65-F5344CB8AC3E}">
        <p14:creationId xmlns:p14="http://schemas.microsoft.com/office/powerpoint/2010/main" val="21097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13925"/>
          <a:stretch/>
        </p:blipFill>
        <p:spPr>
          <a:xfrm>
            <a:off x="1134536" y="1043915"/>
            <a:ext cx="8586038" cy="575086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FINANZEN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63097"/>
            <a:ext cx="9336087" cy="277972"/>
          </a:xfrm>
        </p:spPr>
        <p:txBody>
          <a:bodyPr/>
          <a:lstStyle/>
          <a:p>
            <a:r>
              <a:rPr lang="de-DE" dirty="0" smtClean="0"/>
              <a:t>Investitionen inkl. Förderungen – Stand: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6280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FINANZEN 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Umsatzerlöse, Kosten, Investitionen 2021-2024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42</a:t>
            </a:fld>
            <a:endParaRPr lang="de-DE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407869072"/>
              </p:ext>
            </p:extLst>
          </p:nvPr>
        </p:nvGraphicFramePr>
        <p:xfrm>
          <a:off x="305253" y="1350632"/>
          <a:ext cx="11179834" cy="513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11368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538"/>
          <a:stretch/>
        </p:blipFill>
        <p:spPr>
          <a:xfrm>
            <a:off x="1530036" y="1679643"/>
            <a:ext cx="8134663" cy="511569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3760" y="160458"/>
            <a:ext cx="9336087" cy="381904"/>
          </a:xfrm>
        </p:spPr>
        <p:txBody>
          <a:bodyPr/>
          <a:lstStyle/>
          <a:p>
            <a:r>
              <a:rPr lang="de-DE" dirty="0" smtClean="0"/>
              <a:t>Alexianer Fort- und Weiterbildungseinrichtungen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343760" y="580853"/>
            <a:ext cx="9336087" cy="277972"/>
          </a:xfrm>
        </p:spPr>
        <p:txBody>
          <a:bodyPr/>
          <a:lstStyle/>
          <a:p>
            <a:r>
              <a:rPr lang="de-DE" dirty="0" smtClean="0"/>
              <a:t>U</a:t>
            </a:r>
            <a:r>
              <a:rPr lang="de-DE" dirty="0"/>
              <a:t>nser Verbund </a:t>
            </a:r>
            <a:r>
              <a:rPr lang="de-DE" dirty="0" smtClean="0"/>
              <a:t>eröffnet </a:t>
            </a:r>
            <a:r>
              <a:rPr lang="de-DE" dirty="0"/>
              <a:t>Perspektiven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10709" y="1086211"/>
            <a:ext cx="11749087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de-DE" sz="1600" b="1" dirty="0"/>
              <a:t>Ganzjährig </a:t>
            </a:r>
            <a:r>
              <a:rPr lang="de-DE" sz="1600" b="1" dirty="0" smtClean="0"/>
              <a:t>und verbundweit bieten </a:t>
            </a:r>
            <a:r>
              <a:rPr lang="de-DE" sz="1600" b="1" dirty="0"/>
              <a:t>wir allen </a:t>
            </a:r>
            <a:r>
              <a:rPr lang="de-DE" sz="1600" b="1" dirty="0" smtClean="0"/>
              <a:t>Alexianer Mitarbeitenden in </a:t>
            </a:r>
            <a:r>
              <a:rPr lang="de-DE" sz="1600" b="1" dirty="0"/>
              <a:t>unseren Bildungseinrichtungen, </a:t>
            </a:r>
            <a:r>
              <a:rPr lang="de-DE" sz="1600" b="1" dirty="0" smtClean="0"/>
              <a:t>Instituten </a:t>
            </a:r>
            <a:r>
              <a:rPr lang="de-DE" sz="1600" b="1" dirty="0"/>
              <a:t>und Akademien ein umfangreiches, kostenfreies Programm an Fortbildungen, Zusatzqualifikationen und </a:t>
            </a:r>
            <a:r>
              <a:rPr lang="de-DE" sz="1600" b="1" dirty="0" smtClean="0"/>
              <a:t>Weiterbildungen an.</a:t>
            </a: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5" name="Rechteck 14"/>
          <p:cNvSpPr/>
          <p:nvPr/>
        </p:nvSpPr>
        <p:spPr>
          <a:xfrm>
            <a:off x="9312171" y="1882156"/>
            <a:ext cx="2418506" cy="178510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r>
              <a:rPr lang="de-DE" sz="1600" dirty="0" smtClean="0">
                <a:solidFill>
                  <a:schemeClr val="bg1"/>
                </a:solidFill>
              </a:rPr>
              <a:t>Unsere Bildungs- und Qualifizierungsangebote stehen auch externen Unternehmen sowie Interessent*innen zur Verfügung.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5518117" y="2234216"/>
            <a:ext cx="6212560" cy="34401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34.000 </a:t>
            </a:r>
            <a:r>
              <a:rPr lang="de-DE" sz="2300" dirty="0"/>
              <a:t>Mitarbeiterinnen und Mitarbeiter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Fünf Verbünde in </a:t>
            </a:r>
            <a:r>
              <a:rPr lang="de-DE" sz="2300" dirty="0"/>
              <a:t>sechs Bundesländern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28 psychiatrische, somatische Krankenhäuser und Rehabilitation</a:t>
            </a:r>
            <a:br>
              <a:rPr lang="de-DE" sz="2300" dirty="0" smtClean="0"/>
            </a:br>
            <a:r>
              <a:rPr lang="de-DE" sz="2300" dirty="0" smtClean="0"/>
              <a:t> (7.250 Betten)</a:t>
            </a:r>
            <a:endParaRPr lang="de-DE" sz="2300" dirty="0"/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de-DE" sz="2300" dirty="0" smtClean="0"/>
              <a:t>Etwa 10.500 Betreuungsplätze</a:t>
            </a:r>
            <a:r>
              <a:rPr lang="de-DE" sz="2300" dirty="0" smtClean="0">
                <a:solidFill>
                  <a:srgbClr val="3E96BE"/>
                </a:solidFill>
              </a:rPr>
              <a:t>*</a:t>
            </a:r>
            <a:endParaRPr lang="de-DE" sz="2300" dirty="0">
              <a:solidFill>
                <a:srgbClr val="3E96B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EINEN BLICK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/>
              <a:t>Die Alexianer – </a:t>
            </a:r>
            <a:r>
              <a:rPr lang="de-DE" dirty="0" smtClean="0"/>
              <a:t>eine starke Unternehmensgruppe!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4" t="359" r="23174" b="351"/>
          <a:stretch/>
        </p:blipFill>
        <p:spPr>
          <a:xfrm>
            <a:off x="-1" y="1290456"/>
            <a:ext cx="5118529" cy="502367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18117" y="1256936"/>
            <a:ext cx="5799991" cy="830997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Wir begleiten und sorgen für Menschen, die unserer Hilfe bedürfen!</a:t>
            </a:r>
          </a:p>
        </p:txBody>
      </p:sp>
      <p:sp>
        <p:nvSpPr>
          <p:cNvPr id="10" name="Textfeld 9"/>
          <p:cNvSpPr txBox="1"/>
          <p:nvPr/>
        </p:nvSpPr>
        <p:spPr>
          <a:xfrm rot="21251363">
            <a:off x="680189" y="1664206"/>
            <a:ext cx="2071997" cy="461665"/>
          </a:xfrm>
          <a:prstGeom prst="rect">
            <a:avLst/>
          </a:prstGeom>
          <a:solidFill>
            <a:schemeClr val="bg1">
              <a:alpha val="69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B5152B"/>
                </a:solidFill>
              </a:rPr>
              <a:t>#</a:t>
            </a:r>
            <a:r>
              <a:rPr lang="de-DE" sz="2400" dirty="0" err="1">
                <a:solidFill>
                  <a:srgbClr val="B5152B"/>
                </a:solidFill>
              </a:rPr>
              <a:t>mitAlexianer</a:t>
            </a:r>
            <a:endParaRPr lang="de-DE" sz="2400" dirty="0">
              <a:solidFill>
                <a:srgbClr val="B5152B"/>
              </a:solidFill>
            </a:endParaRP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89622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16" name="Rechteck 15"/>
          <p:cNvSpPr/>
          <p:nvPr/>
        </p:nvSpPr>
        <p:spPr>
          <a:xfrm>
            <a:off x="5744223" y="5111526"/>
            <a:ext cx="4543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Unsere rund 10.500 Betreuungsplätze beziehen sich auf die Versorgungsbereiche Außer-klinische 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Pflege, Altenhilfe, </a:t>
            </a:r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Eingliederungs-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, </a:t>
            </a:r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Kinder- 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und </a:t>
            </a:r>
            <a:r>
              <a:rPr lang="de-DE" sz="1600" dirty="0" smtClean="0">
                <a:solidFill>
                  <a:srgbClr val="3E96BE"/>
                </a:solidFill>
                <a:latin typeface="Avance W04 Regular"/>
              </a:rPr>
              <a:t>Jugendhilfe, unsere Werkstatt-Arbeitsplätze </a:t>
            </a:r>
            <a:r>
              <a:rPr lang="de-DE" sz="1600" dirty="0">
                <a:solidFill>
                  <a:srgbClr val="3E96BE"/>
                </a:solidFill>
                <a:latin typeface="Avance W04 Regular"/>
              </a:rPr>
              <a:t>und unsere Kita-Plätze.</a:t>
            </a:r>
            <a:endParaRPr lang="de-DE" sz="1600" dirty="0">
              <a:solidFill>
                <a:srgbClr val="3E96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314369"/>
            <a:ext cx="9336087" cy="381904"/>
          </a:xfrm>
        </p:spPr>
        <p:txBody>
          <a:bodyPr/>
          <a:lstStyle/>
          <a:p>
            <a:r>
              <a:rPr lang="de-DE" dirty="0" smtClean="0"/>
              <a:t>BLEIBEN SIE INFORMIERT …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85833" y="1187602"/>
            <a:ext cx="7282040" cy="830997"/>
          </a:xfrm>
          <a:prstGeom prst="rect">
            <a:avLst/>
          </a:prstGeom>
          <a:solidFill>
            <a:srgbClr val="3E96B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… über unsere Kanäle </a:t>
            </a:r>
            <a:r>
              <a:rPr lang="de-DE" sz="2400" dirty="0">
                <a:solidFill>
                  <a:schemeClr val="bg1"/>
                </a:solidFill>
              </a:rPr>
              <a:t>in den sozialen </a:t>
            </a:r>
            <a:endParaRPr lang="de-DE" sz="2400" dirty="0" smtClean="0">
              <a:solidFill>
                <a:schemeClr val="bg1"/>
              </a:solidFill>
            </a:endParaRPr>
          </a:p>
          <a:p>
            <a:r>
              <a:rPr lang="de-DE" sz="2400" dirty="0" smtClean="0">
                <a:solidFill>
                  <a:schemeClr val="bg1"/>
                </a:solidFill>
              </a:rPr>
              <a:t>Medien und </a:t>
            </a:r>
            <a:r>
              <a:rPr lang="de-DE" sz="2400" dirty="0">
                <a:solidFill>
                  <a:schemeClr val="bg1"/>
                </a:solidFill>
              </a:rPr>
              <a:t>auf unserer Website - www.alexianer.de</a:t>
            </a:r>
            <a:endParaRPr lang="de-DE" sz="2400" dirty="0" smtClean="0">
              <a:solidFill>
                <a:schemeClr val="bg1"/>
              </a:solidFill>
            </a:endParaRPr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860643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55" y="2764333"/>
            <a:ext cx="1697725" cy="508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155" y="3564931"/>
            <a:ext cx="1714821" cy="171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4398031" y="5479777"/>
            <a:ext cx="2099067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latin typeface="+mj-lt"/>
              </a:rPr>
              <a:t>Wonderlink</a:t>
            </a:r>
            <a:r>
              <a:rPr lang="de-DE" dirty="0" smtClean="0">
                <a:latin typeface="+mj-lt"/>
              </a:rPr>
              <a:t> </a:t>
            </a:r>
            <a:r>
              <a:rPr lang="de-DE" sz="1050" dirty="0" smtClean="0">
                <a:latin typeface="+mj-lt"/>
              </a:rPr>
              <a:t> </a:t>
            </a:r>
            <a:br>
              <a:rPr lang="de-DE" sz="1050" dirty="0" smtClean="0">
                <a:latin typeface="+mj-lt"/>
              </a:rPr>
            </a:br>
            <a:r>
              <a:rPr lang="de-DE" sz="1050" dirty="0" smtClean="0">
                <a:latin typeface="+mj-lt"/>
              </a:rPr>
              <a:t>alexianer-gmbh.de</a:t>
            </a:r>
            <a:endParaRPr lang="de-DE" sz="1050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8259701" y="1002207"/>
            <a:ext cx="3038598" cy="5410568"/>
            <a:chOff x="6596743" y="1009282"/>
            <a:chExt cx="3136460" cy="5584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4"/>
            <a:srcRect l="18956" t="4525"/>
            <a:stretch/>
          </p:blipFill>
          <p:spPr>
            <a:xfrm>
              <a:off x="6596743" y="3182169"/>
              <a:ext cx="3077287" cy="3411935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214"/>
            <a:stretch/>
          </p:blipFill>
          <p:spPr>
            <a:xfrm>
              <a:off x="6854797" y="1009282"/>
              <a:ext cx="2809902" cy="2256432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6"/>
            <a:srcRect l="13607" r="37886"/>
            <a:stretch/>
          </p:blipFill>
          <p:spPr>
            <a:xfrm flipH="1">
              <a:off x="9626753" y="1009282"/>
              <a:ext cx="106450" cy="5584822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18" y="2423883"/>
            <a:ext cx="2243752" cy="39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59108" y="4664092"/>
            <a:ext cx="9336087" cy="1411968"/>
          </a:xfrm>
        </p:spPr>
        <p:txBody>
          <a:bodyPr/>
          <a:lstStyle/>
          <a:p>
            <a:r>
              <a:rPr lang="de-DE" sz="5400" dirty="0" smtClean="0"/>
              <a:t>VIELEN DANK!</a:t>
            </a:r>
            <a:endParaRPr lang="de-DE" sz="5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© 2024 Alexianer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3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3033" y="160458"/>
            <a:ext cx="9336087" cy="381904"/>
          </a:xfrm>
        </p:spPr>
        <p:txBody>
          <a:bodyPr/>
          <a:lstStyle/>
          <a:p>
            <a:r>
              <a:rPr lang="de-DE" dirty="0"/>
              <a:t>WOHER WIR KOMMEN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2765832" y="1268863"/>
            <a:ext cx="2866930" cy="37078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700" dirty="0"/>
              <a:t>Um </a:t>
            </a:r>
            <a:r>
              <a:rPr lang="de-DE" sz="1700" b="1" dirty="0" smtClean="0"/>
              <a:t>1220</a:t>
            </a:r>
            <a:r>
              <a:rPr lang="de-DE" sz="1700" dirty="0" smtClean="0"/>
              <a:t> </a:t>
            </a:r>
            <a:r>
              <a:rPr lang="de-DE" sz="1700" dirty="0"/>
              <a:t>entstehen in Köln und anderen Städten erste Gemeinschaften von Begarden – gläubige Laien, die </a:t>
            </a:r>
            <a:r>
              <a:rPr lang="de-DE" sz="1700" dirty="0" smtClean="0"/>
              <a:t>sich zu Gemeinschaften zusammen geschlossen haben, um aus </a:t>
            </a:r>
            <a:r>
              <a:rPr lang="de-DE" sz="1700" dirty="0"/>
              <a:t>christlicher Nächstenliebe Kranke </a:t>
            </a:r>
            <a:r>
              <a:rPr lang="de-DE" sz="1700" dirty="0" smtClean="0"/>
              <a:t>zu pflegen</a:t>
            </a:r>
            <a:r>
              <a:rPr lang="de-DE" sz="1700" dirty="0"/>
              <a:t>, Arme </a:t>
            </a:r>
            <a:r>
              <a:rPr lang="de-DE" sz="1700" dirty="0" smtClean="0"/>
              <a:t>zu unterstützen </a:t>
            </a:r>
            <a:r>
              <a:rPr lang="de-DE" sz="1700" dirty="0"/>
              <a:t>und Ausgegrenzte </a:t>
            </a:r>
            <a:r>
              <a:rPr lang="de-DE" sz="1700" dirty="0" smtClean="0"/>
              <a:t>zu begleiten</a:t>
            </a:r>
            <a:r>
              <a:rPr lang="de-DE" sz="1700" dirty="0"/>
              <a:t>. Diese Ursprünge gelten als Wurzel der späteren Alexianerbrüder.</a:t>
            </a:r>
          </a:p>
        </p:txBody>
      </p:sp>
      <p:sp>
        <p:nvSpPr>
          <p:cNvPr id="12" name="Textplatzhalter 2"/>
          <p:cNvSpPr txBox="1">
            <a:spLocks/>
          </p:cNvSpPr>
          <p:nvPr/>
        </p:nvSpPr>
        <p:spPr>
          <a:xfrm>
            <a:off x="8581814" y="4116493"/>
            <a:ext cx="3466774" cy="244203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700" dirty="0" smtClean="0"/>
              <a:t>Am </a:t>
            </a:r>
            <a:r>
              <a:rPr lang="de-DE" sz="1700" b="1" dirty="0" smtClean="0"/>
              <a:t>20</a:t>
            </a:r>
            <a:r>
              <a:rPr lang="de-DE" sz="1700" b="1" dirty="0"/>
              <a:t>. Juni 1507 </a:t>
            </a:r>
            <a:r>
              <a:rPr lang="de-DE" sz="1700" dirty="0"/>
              <a:t>erkennt Papst Julius II. die Gemeinschaft offiziell als Orden an. </a:t>
            </a:r>
            <a:r>
              <a:rPr lang="de-DE" sz="1700" dirty="0" smtClean="0"/>
              <a:t/>
            </a:r>
            <a:br>
              <a:rPr lang="de-DE" sz="1700" dirty="0" smtClean="0"/>
            </a:br>
            <a:r>
              <a:rPr lang="de-DE" sz="1700" dirty="0" smtClean="0"/>
              <a:t>Der </a:t>
            </a:r>
            <a:r>
              <a:rPr lang="de-DE" sz="1700" dirty="0"/>
              <a:t>Name „Alexianer“ geht auf den heiligen </a:t>
            </a:r>
            <a:r>
              <a:rPr lang="de-DE" sz="1700" dirty="0" err="1"/>
              <a:t>Alexius</a:t>
            </a:r>
            <a:r>
              <a:rPr lang="de-DE" sz="1700" dirty="0"/>
              <a:t> von </a:t>
            </a:r>
            <a:r>
              <a:rPr lang="de-DE" sz="1700" dirty="0" err="1"/>
              <a:t>Edessa</a:t>
            </a:r>
            <a:r>
              <a:rPr lang="de-DE" sz="1700" dirty="0"/>
              <a:t> zurück – ein Vorbild für Demut und Barmherzigkeit. </a:t>
            </a:r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285518" y="580853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Was vor über 800 Jahren </a:t>
            </a:r>
            <a:r>
              <a:rPr lang="de-DE" dirty="0" smtClean="0"/>
              <a:t>begann …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037" y="1240096"/>
            <a:ext cx="2752115" cy="233213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9" name="Textplatzhalter 2"/>
          <p:cNvSpPr txBox="1">
            <a:spLocks/>
          </p:cNvSpPr>
          <p:nvPr/>
        </p:nvSpPr>
        <p:spPr>
          <a:xfrm>
            <a:off x="8555684" y="1346095"/>
            <a:ext cx="3506175" cy="225249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700" dirty="0"/>
              <a:t>Die Begarden </a:t>
            </a:r>
            <a:r>
              <a:rPr lang="de-DE" sz="1700" dirty="0" smtClean="0"/>
              <a:t>kümmern </a:t>
            </a:r>
            <a:r>
              <a:rPr lang="de-DE" sz="1700" dirty="0"/>
              <a:t>sich um Pestkranke, begleiten Sterbende und übernehmen würdig die Beisetzung der Verstorbenen. </a:t>
            </a:r>
            <a:r>
              <a:rPr lang="de-DE" sz="1700" dirty="0" smtClean="0"/>
              <a:t/>
            </a:r>
            <a:br>
              <a:rPr lang="de-DE" sz="1700" dirty="0" smtClean="0"/>
            </a:br>
            <a:r>
              <a:rPr lang="de-DE" sz="1700" dirty="0" smtClean="0"/>
              <a:t>Ihre </a:t>
            </a:r>
            <a:r>
              <a:rPr lang="de-DE" sz="1700" dirty="0"/>
              <a:t>selbstlose Fürsorge berührt die Menschen tief und bleibt unvergessen.</a:t>
            </a:r>
          </a:p>
        </p:txBody>
      </p:sp>
      <p:cxnSp>
        <p:nvCxnSpPr>
          <p:cNvPr id="36" name="Gerader Verbinder 35"/>
          <p:cNvCxnSpPr/>
          <p:nvPr/>
        </p:nvCxnSpPr>
        <p:spPr>
          <a:xfrm>
            <a:off x="2907427" y="1209081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cxnSp>
        <p:nvCxnSpPr>
          <p:cNvPr id="16" name="Gerader Verbinder 15"/>
          <p:cNvCxnSpPr/>
          <p:nvPr/>
        </p:nvCxnSpPr>
        <p:spPr>
          <a:xfrm>
            <a:off x="8619427" y="1266079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10"/>
          <p:cNvPicPr>
            <a:picLocks noGrp="1" noChangeAspect="1"/>
          </p:cNvPicPr>
          <p:nvPr>
            <p:ph sz="quarter" idx="14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17" y="1209080"/>
            <a:ext cx="2343580" cy="3664761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cxnSp>
        <p:nvCxnSpPr>
          <p:cNvPr id="17" name="Gerader Verbinder 16"/>
          <p:cNvCxnSpPr/>
          <p:nvPr/>
        </p:nvCxnSpPr>
        <p:spPr>
          <a:xfrm>
            <a:off x="8679387" y="4008771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335495" y="5536074"/>
            <a:ext cx="5126108" cy="8441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de-DE" sz="1400" b="1" dirty="0"/>
              <a:t>Für ihren Dienst an Kranken und Ausgestoßenen wurden die Brüder von der Bevölkerung „Alexianer“ genannt – in Anlehnung an den heiligen </a:t>
            </a:r>
            <a:r>
              <a:rPr lang="de-DE" sz="1400" b="1" dirty="0" err="1"/>
              <a:t>Alexius</a:t>
            </a:r>
            <a:r>
              <a:rPr lang="de-DE" sz="1400" b="1" dirty="0"/>
              <a:t> von </a:t>
            </a:r>
            <a:r>
              <a:rPr lang="de-DE" sz="1400" b="1" dirty="0" err="1"/>
              <a:t>Edessa</a:t>
            </a:r>
            <a:r>
              <a:rPr lang="de-DE" sz="1400" b="1" dirty="0"/>
              <a:t>.</a:t>
            </a:r>
            <a:endParaRPr lang="de-DE" sz="1400" b="1" i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5"/>
          </p:nvPr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047" y="3982811"/>
            <a:ext cx="2820637" cy="245575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293298" y="5482374"/>
            <a:ext cx="5273656" cy="951543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9" y="1271089"/>
            <a:ext cx="4171886" cy="266652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844" y="4045033"/>
            <a:ext cx="4266593" cy="266306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3" y="1304925"/>
            <a:ext cx="3591986" cy="256426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WOHER WIR KOMMEN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9" name="Textplatzhalter 2"/>
          <p:cNvSpPr txBox="1">
            <a:spLocks/>
          </p:cNvSpPr>
          <p:nvPr/>
        </p:nvSpPr>
        <p:spPr>
          <a:xfrm>
            <a:off x="4056919" y="1409767"/>
            <a:ext cx="2965971" cy="207544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800" b="1" dirty="0" smtClean="0"/>
              <a:t>17. Jahrhundert: </a:t>
            </a:r>
            <a:br>
              <a:rPr lang="de-DE" sz="1800" b="1" dirty="0" smtClean="0"/>
            </a:br>
            <a:r>
              <a:rPr lang="de-DE" sz="1800" dirty="0" smtClean="0"/>
              <a:t>Die Alexianerbrüder pflegen psychisch und geistig Kranke.</a:t>
            </a:r>
            <a:endParaRPr lang="de-DE" sz="1800" dirty="0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71975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… hat heute dauerhaft Bestand in einer Stiftung.  </a:t>
            </a:r>
          </a:p>
        </p:txBody>
      </p:sp>
      <p:sp>
        <p:nvSpPr>
          <p:cNvPr id="18" name="Textplatzhalter 2"/>
          <p:cNvSpPr txBox="1">
            <a:spLocks/>
          </p:cNvSpPr>
          <p:nvPr/>
        </p:nvSpPr>
        <p:spPr>
          <a:xfrm>
            <a:off x="-29972" y="4176776"/>
            <a:ext cx="2606898" cy="240266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1800" b="1" dirty="0" smtClean="0"/>
              <a:t>Um1850: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de-DE" sz="1800" dirty="0" smtClean="0"/>
              <a:t>Die </a:t>
            </a:r>
            <a:r>
              <a:rPr lang="de-DE" sz="1800" dirty="0"/>
              <a:t>B</a:t>
            </a:r>
            <a:r>
              <a:rPr lang="de-DE" sz="1800" dirty="0" smtClean="0"/>
              <a:t>rüder gründen moderne Krankenanstalten</a:t>
            </a:r>
            <a:r>
              <a:rPr lang="de-DE" sz="1800" i="1" dirty="0" smtClean="0"/>
              <a:t>.</a:t>
            </a:r>
            <a:endParaRPr lang="de-DE" sz="1800" i="1" dirty="0"/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7121766" y="4316385"/>
            <a:ext cx="4369632" cy="18033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800" dirty="0"/>
              <a:t>Im Jahr </a:t>
            </a:r>
            <a:r>
              <a:rPr lang="de-DE" sz="1800" b="1" dirty="0"/>
              <a:t>2013 </a:t>
            </a:r>
            <a:r>
              <a:rPr lang="de-DE" sz="1800" dirty="0" smtClean="0"/>
              <a:t>übergeben </a:t>
            </a:r>
            <a:r>
              <a:rPr lang="de-DE" sz="1800" dirty="0"/>
              <a:t>die B</a:t>
            </a:r>
            <a:r>
              <a:rPr lang="de-DE" sz="1800" dirty="0" smtClean="0"/>
              <a:t>rüder </a:t>
            </a:r>
            <a:r>
              <a:rPr lang="de-DE" sz="1800" dirty="0"/>
              <a:t>ihr Lebenswerk in </a:t>
            </a:r>
            <a:r>
              <a:rPr lang="de-DE" sz="1800" dirty="0" smtClean="0"/>
              <a:t>eine Stiftung. Sie </a:t>
            </a:r>
            <a:r>
              <a:rPr lang="de-DE" sz="1800" dirty="0"/>
              <a:t>führt bis heute die Mission der Alexianerbrüder in ihrem Sinne fort</a:t>
            </a:r>
            <a:r>
              <a:rPr lang="de-DE" sz="1800" i="1" dirty="0"/>
              <a:t>.</a:t>
            </a:r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cxnSp>
        <p:nvCxnSpPr>
          <p:cNvPr id="17" name="Gerader Verbinder 16"/>
          <p:cNvCxnSpPr/>
          <p:nvPr/>
        </p:nvCxnSpPr>
        <p:spPr>
          <a:xfrm>
            <a:off x="4159851" y="1304926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1684009" y="4082508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7220639" y="4151767"/>
            <a:ext cx="870432" cy="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3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WAPPEN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442913" y="580853"/>
            <a:ext cx="9336087" cy="277972"/>
          </a:xfrm>
        </p:spPr>
        <p:txBody>
          <a:bodyPr/>
          <a:lstStyle/>
          <a:p>
            <a:r>
              <a:rPr lang="de-DE" dirty="0" smtClean="0"/>
              <a:t>Unser Wappen erzählt die Geschichte der Alexianerbrüder </a:t>
            </a:r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18559" y="1071797"/>
            <a:ext cx="3493555" cy="549389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6" t="54816" r="50000" b="17599"/>
          <a:stretch>
            <a:fillRect/>
          </a:stretch>
        </p:blipFill>
        <p:spPr bwMode="auto">
          <a:xfrm>
            <a:off x="4555503" y="3255016"/>
            <a:ext cx="895579" cy="116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0" t="54495" r="14755" b="17500"/>
          <a:stretch>
            <a:fillRect/>
          </a:stretch>
        </p:blipFill>
        <p:spPr bwMode="auto">
          <a:xfrm>
            <a:off x="4603736" y="4955849"/>
            <a:ext cx="868419" cy="114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89" t="25854" r="15552" b="45950"/>
          <a:stretch>
            <a:fillRect/>
          </a:stretch>
        </p:blipFill>
        <p:spPr bwMode="auto">
          <a:xfrm>
            <a:off x="3986784" y="1439608"/>
            <a:ext cx="1968109" cy="129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Inhaltsplatzhalter 14"/>
          <p:cNvSpPr>
            <a:spLocks noGrp="1"/>
          </p:cNvSpPr>
          <p:nvPr>
            <p:ph sz="quarter" idx="18"/>
          </p:nvPr>
        </p:nvSpPr>
        <p:spPr>
          <a:xfrm>
            <a:off x="6160243" y="1382646"/>
            <a:ext cx="5412109" cy="1570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550" indent="3175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buNone/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Die christliche Tradition deutet den Pelikan als Sinnbild für Christus, der die tote Menschheit durch seine liebende Hingabe am Kreuz zum ewigen Leben in Gott erweckt</a:t>
            </a:r>
            <a:r>
              <a:rPr lang="de-DE" altLang="de-DE" sz="20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.</a:t>
            </a:r>
          </a:p>
          <a:p>
            <a:pPr marL="82550" indent="3175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buNone/>
              <a:defRPr/>
            </a:pPr>
            <a:endParaRPr lang="de-DE" sz="1600" dirty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160243" y="3216552"/>
            <a:ext cx="5173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3175">
              <a:spcBef>
                <a:spcPct val="20000"/>
              </a:spcBef>
              <a:buClr>
                <a:srgbClr val="B5152B"/>
              </a:buClr>
              <a:buSzPct val="140000"/>
              <a:buFont typeface="Webdings" pitchFamily="18" charset="2"/>
              <a:buNone/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Zwei Spaten als Erinnerung an das frühere Wirken der Brüder bei der Bestattung der Toten insbesondere in den Zeiten der </a:t>
            </a:r>
            <a:r>
              <a:rPr lang="de-DE" altLang="de-DE" sz="20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Pest.</a:t>
            </a:r>
            <a:endParaRPr lang="de-DE" sz="2000" dirty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258704" y="4955849"/>
            <a:ext cx="531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Rabe, der einen Brotlaib im Schnabel hält – als Zeichen für die Versorgung der </a:t>
            </a:r>
            <a:r>
              <a:rPr lang="de-DE" altLang="de-DE" sz="20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Mittellosen</a:t>
            </a:r>
            <a:r>
              <a:rPr lang="de-DE" altLang="de-DE" sz="2000" dirty="0">
                <a:ea typeface="ＭＳ Ｐゴシック" charset="-128"/>
                <a:cs typeface="ＭＳ Ｐゴシック" charset="-128"/>
              </a:rPr>
              <a:t>.</a:t>
            </a:r>
            <a:endParaRPr lang="de-DE" altLang="de-DE" sz="2000" dirty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</p:spTree>
    <p:extLst>
      <p:ext uri="{BB962C8B-B14F-4D97-AF65-F5344CB8AC3E}">
        <p14:creationId xmlns:p14="http://schemas.microsoft.com/office/powerpoint/2010/main" val="24974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WOHER WIR KOMMEN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568176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Unsere Philosophie 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642218" y="1468726"/>
            <a:ext cx="8137525" cy="4486275"/>
          </a:xfrm>
          <a:prstGeom prst="rect">
            <a:avLst/>
          </a:prstGeom>
          <a:ln>
            <a:noFill/>
          </a:ln>
        </p:spPr>
        <p:txBody>
          <a:bodyPr>
            <a:normAutofit fontScale="85000" lnSpcReduction="20000"/>
          </a:bodyPr>
          <a:lstStyle/>
          <a:p>
            <a:pPr algn="ctr" eaLnBrk="1" hangingPunct="1">
              <a:defRPr/>
            </a:pPr>
            <a:endParaRPr lang="de-DE" altLang="de-DE" sz="2400" dirty="0" smtClean="0"/>
          </a:p>
          <a:p>
            <a:pPr marL="0" indent="0" algn="ctr" eaLnBrk="1" hangingPunct="1">
              <a:buNone/>
              <a:defRPr/>
            </a:pPr>
            <a:r>
              <a:rPr lang="de-DE" altLang="de-DE" sz="5200" b="1" dirty="0" smtClean="0">
                <a:solidFill>
                  <a:srgbClr val="3E96BE"/>
                </a:solidFill>
              </a:rPr>
              <a:t>Im Notwendigen die Einheit </a:t>
            </a:r>
          </a:p>
          <a:p>
            <a:pPr algn="ctr" eaLnBrk="1" hangingPunct="1">
              <a:defRPr/>
            </a:pPr>
            <a:endParaRPr lang="de-DE" altLang="de-DE" sz="5200" dirty="0" smtClean="0"/>
          </a:p>
          <a:p>
            <a:pPr marL="0" indent="0" algn="ctr" eaLnBrk="1" hangingPunct="1">
              <a:buNone/>
              <a:defRPr/>
            </a:pPr>
            <a:r>
              <a:rPr lang="de-DE" altLang="de-DE" sz="5200" b="1" dirty="0" smtClean="0">
                <a:solidFill>
                  <a:srgbClr val="777777"/>
                </a:solidFill>
              </a:rPr>
              <a:t>Im Zweifel die Freiheit </a:t>
            </a:r>
          </a:p>
          <a:p>
            <a:pPr marL="0" indent="0" algn="ctr" eaLnBrk="1" hangingPunct="1">
              <a:buNone/>
              <a:defRPr/>
            </a:pPr>
            <a:endParaRPr lang="de-DE" altLang="de-DE" sz="5200" dirty="0" smtClean="0"/>
          </a:p>
          <a:p>
            <a:pPr marL="0" indent="0" algn="ctr" eaLnBrk="1" hangingPunct="1">
              <a:buNone/>
              <a:defRPr/>
            </a:pPr>
            <a:r>
              <a:rPr lang="de-DE" altLang="de-DE" sz="5200" b="1" dirty="0" smtClean="0">
                <a:solidFill>
                  <a:srgbClr val="B5152B"/>
                </a:solidFill>
              </a:rPr>
              <a:t>In Allem die Liebe</a:t>
            </a:r>
          </a:p>
          <a:p>
            <a:pPr algn="ctr" eaLnBrk="1" hangingPunct="1">
              <a:defRPr/>
            </a:pPr>
            <a:endParaRPr lang="de-DE" altLang="de-DE" sz="2400" b="1" dirty="0">
              <a:solidFill>
                <a:srgbClr val="B5152B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de-DE" altLang="de-DE" sz="2600" dirty="0" smtClean="0">
                <a:ea typeface="ＭＳ Ｐゴシック" pitchFamily="34" charset="-128"/>
              </a:rPr>
              <a:t>Unsere Unternehmensphilosophie folgt diesem Wort, </a:t>
            </a:r>
          </a:p>
          <a:p>
            <a:pPr marL="0" indent="0" algn="ctr" eaLnBrk="1" hangingPunct="1">
              <a:buNone/>
              <a:defRPr/>
            </a:pPr>
            <a:r>
              <a:rPr lang="de-DE" altLang="de-DE" sz="2600" dirty="0" smtClean="0">
                <a:ea typeface="ＭＳ Ｐゴシック" pitchFamily="34" charset="-128"/>
              </a:rPr>
              <a:t>das dem Heiligen Augustinus zugeschrieben wird. </a:t>
            </a: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sp>
        <p:nvSpPr>
          <p:cNvPr id="4" name="AutoShape 4" descr="Logo Stiftung der Alexianerbrü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964" y="2611802"/>
            <a:ext cx="2696268" cy="75673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150" y="3541918"/>
            <a:ext cx="2128877" cy="21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2913" y="143206"/>
            <a:ext cx="9336087" cy="381904"/>
          </a:xfrm>
        </p:spPr>
        <p:txBody>
          <a:bodyPr/>
          <a:lstStyle/>
          <a:p>
            <a:r>
              <a:rPr lang="de-DE" dirty="0" smtClean="0"/>
              <a:t>DIE ALEXIANER-DNA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5755AD-0251-1746-8FF6-27A82F746E60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442913" y="607487"/>
            <a:ext cx="9336087" cy="277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Und wie sie im Unternehmen wirkt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235" y="1402198"/>
            <a:ext cx="10058400" cy="4463754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 bwMode="auto">
          <a:xfrm>
            <a:off x="2590687" y="1323685"/>
            <a:ext cx="5396459" cy="101703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7199AC"/>
                </a:solidFill>
                <a:latin typeface="Arial" charset="0"/>
              </a:rPr>
              <a:t>Konfessionelles Unternehmen</a:t>
            </a: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682052" y="2528999"/>
            <a:ext cx="3614025" cy="124491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7199AC"/>
                </a:solidFill>
                <a:latin typeface="Arial" charset="0"/>
              </a:rPr>
              <a:t>Christlicher </a:t>
            </a: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Glaube</a:t>
            </a:r>
            <a:r>
              <a:rPr lang="de-DE" sz="1600" dirty="0">
                <a:solidFill>
                  <a:srgbClr val="7199AC"/>
                </a:solidFill>
                <a:latin typeface="Arial" charset="0"/>
              </a:rPr>
              <a:t> + Tradition der </a:t>
            </a: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Brüder (und anderer Ordensgemeinschaften)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2113605" y="4368630"/>
            <a:ext cx="1841838" cy="111330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tx2"/>
                </a:solidFill>
                <a:latin typeface="Arial" charset="0"/>
              </a:rPr>
              <a:t>Integration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tx2"/>
                </a:solidFill>
                <a:latin typeface="Arial" charset="0"/>
              </a:rPr>
              <a:t>Stimulation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tx2"/>
                </a:solidFill>
                <a:latin typeface="Arial" charset="0"/>
              </a:rPr>
              <a:t>Kritik</a:t>
            </a: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6276763" y="2799199"/>
            <a:ext cx="1777083" cy="63559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7199AC"/>
                </a:solidFill>
                <a:latin typeface="Arial" charset="0"/>
              </a:rPr>
              <a:t>Handeln</a:t>
            </a:r>
            <a:endParaRPr lang="de-DE" sz="1900" b="1" dirty="0">
              <a:solidFill>
                <a:srgbClr val="7199AC"/>
              </a:solidFill>
              <a:latin typeface="Arial" charset="0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5292983" y="3867507"/>
            <a:ext cx="4612903" cy="95675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7199AC"/>
                </a:solidFill>
                <a:latin typeface="Arial" charset="0"/>
              </a:rPr>
              <a:t>„gut“ im umfassenden Sinne: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7199AC"/>
                </a:solidFill>
                <a:latin typeface="Arial" charset="0"/>
              </a:rPr>
              <a:t>fachlich/technisch + ethisch</a:t>
            </a: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5110956" y="5216475"/>
            <a:ext cx="5162189" cy="99474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„ethisch gut“: ethische Werte, Normen, Prinzipien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7199AC"/>
                </a:solidFill>
                <a:latin typeface="Arial" charset="0"/>
              </a:rPr>
              <a:t>inklusiv christlich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962560" y="1350143"/>
            <a:ext cx="2979075" cy="1631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>
                <a:solidFill>
                  <a:schemeClr val="tx2"/>
                </a:solidFill>
              </a:rPr>
              <a:t>Der christliche Glaube wirkt integrierend, stimulierend </a:t>
            </a:r>
            <a:endParaRPr lang="de-DE" sz="2000" b="1" dirty="0" smtClean="0">
              <a:solidFill>
                <a:schemeClr val="tx2"/>
              </a:solidFill>
            </a:endParaRPr>
          </a:p>
          <a:p>
            <a:pPr algn="r"/>
            <a:r>
              <a:rPr lang="de-DE" sz="2000" b="1" dirty="0" smtClean="0">
                <a:solidFill>
                  <a:schemeClr val="tx2"/>
                </a:solidFill>
              </a:rPr>
              <a:t>und </a:t>
            </a:r>
            <a:r>
              <a:rPr lang="de-DE" sz="2000" b="1" dirty="0">
                <a:solidFill>
                  <a:schemeClr val="tx2"/>
                </a:solidFill>
              </a:rPr>
              <a:t>kritisch auf </a:t>
            </a:r>
            <a:r>
              <a:rPr lang="de-DE" sz="2000" b="1" dirty="0" smtClean="0">
                <a:solidFill>
                  <a:schemeClr val="tx2"/>
                </a:solidFill>
              </a:rPr>
              <a:t>unser Handeln. </a:t>
            </a:r>
            <a:endParaRPr lang="de-DE" sz="2000" b="1" dirty="0">
              <a:solidFill>
                <a:schemeClr val="tx2"/>
              </a:solidFill>
            </a:endParaRPr>
          </a:p>
        </p:txBody>
      </p:sp>
      <p:sp>
        <p:nvSpPr>
          <p:cNvPr id="19" name="Pfeil nach unten 18"/>
          <p:cNvSpPr/>
          <p:nvPr/>
        </p:nvSpPr>
        <p:spPr bwMode="auto">
          <a:xfrm rot="19179138">
            <a:off x="4234303" y="3662916"/>
            <a:ext cx="297811" cy="1705721"/>
          </a:xfrm>
          <a:prstGeom prst="downArrow">
            <a:avLst/>
          </a:prstGeom>
          <a:solidFill>
            <a:srgbClr val="AAD1E3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1900">
              <a:solidFill>
                <a:srgbClr val="7199AC"/>
              </a:solidFill>
              <a:latin typeface="Arial" charset="0"/>
            </a:endParaRPr>
          </a:p>
        </p:txBody>
      </p:sp>
      <p:cxnSp>
        <p:nvCxnSpPr>
          <p:cNvPr id="20" name="Gerader Verbinder 19"/>
          <p:cNvCxnSpPr/>
          <p:nvPr/>
        </p:nvCxnSpPr>
        <p:spPr bwMode="auto">
          <a:xfrm>
            <a:off x="5262561" y="2345372"/>
            <a:ext cx="6350" cy="828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r Verbinder 20"/>
          <p:cNvCxnSpPr/>
          <p:nvPr/>
        </p:nvCxnSpPr>
        <p:spPr bwMode="auto">
          <a:xfrm>
            <a:off x="4296076" y="3174914"/>
            <a:ext cx="1958197" cy="862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/>
          <p:cNvCxnSpPr/>
          <p:nvPr/>
        </p:nvCxnSpPr>
        <p:spPr bwMode="auto">
          <a:xfrm>
            <a:off x="7233782" y="3448917"/>
            <a:ext cx="0" cy="42826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</p:spPr>
        <p:txBody>
          <a:bodyPr/>
          <a:lstStyle/>
          <a:p>
            <a:r>
              <a:rPr lang="de-DE" dirty="0"/>
              <a:t>© </a:t>
            </a:r>
            <a:r>
              <a:rPr lang="de-DE" dirty="0" smtClean="0"/>
              <a:t>2025 </a:t>
            </a:r>
            <a:r>
              <a:rPr lang="de-DE" dirty="0"/>
              <a:t>Alexianer GmbH</a:t>
            </a:r>
          </a:p>
        </p:txBody>
      </p:sp>
      <p:cxnSp>
        <p:nvCxnSpPr>
          <p:cNvPr id="25" name="Gerader Verbinder 24"/>
          <p:cNvCxnSpPr/>
          <p:nvPr/>
        </p:nvCxnSpPr>
        <p:spPr bwMode="auto">
          <a:xfrm>
            <a:off x="7233782" y="4824263"/>
            <a:ext cx="0" cy="40020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04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27ab112a-68a0-4aa9-b20a-b9ec70317123"/>
  <p:tag name="EE4P_AGENDAWIZARD" val="&lt;ee4p&gt;&lt;layouts&gt;&lt;layout name=&quot;Line Circle&quot; id=&quot;1_6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shadow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40.49992&quot; top=&quot;135.25&quot; width=&quot;878.8124&quot; height=&quot;350.2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|10.5|11|12|14|16|18&quot; allowedTimeFormatIds=&quot;1|2|3&quot; slideLayout=&quot;11&quot; customLayoutName=&quot;&quot; customLayoutIndex=&quot;2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8&quot; topMaxSpacing=&quot;15&quot; bottomMinSpacing=&quot;0&quot; bottomMaxSpacing=&quot;0&quot;&gt;&lt;element field=&quot;itemno&quot; type=&quot;autoshape&quot; autoShapeType=&quot;9&quot; indent=&quot;(level-1)*36.50472*scale*fontScale&quot; indentType=&quot;1&quot;&gt;&lt;position height=&quot;itemSingleHeight&quot; top=&quot;(itemHeight-itemSingleHeight)/2&quot; /&gt;&lt;textframe marginLeft=&quot;6&quot; marginRight=&quot;6&quot; verticalAnchor=&quot;3&quot; /&gt;&lt;paragraphformat alignment=&quot;2&quot; /&gt;&lt;fill foreColor=&quot;#D9D9D9&quot; visible=&quot;1&quot; /&gt;&lt;font bold=&quot;1&quot; color=&quot;13&quot; /&gt;&lt;/element&gt;&lt;element field=&quot;topic&quot; type=&quot;autoshape&quot; autoShapeType=&quot;1&quot; indent=&quot;(level-1)*36.50472*scale*fontScale&quot; indentType=&quot;2&quot;&gt;&lt;paragraphformat alignment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/element&gt;&lt;element field=&quot;freecolumn&quot; type=&quot;autoshape&quot; autoShapeType=&quot;1&quot; indent=&quot;(level-1)*36.50472*scale*fontScale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8&quot; topMaxSpacing=&quot;15&quot; bottomMinSpacing=&quot;0&quot; bottomMaxSpacing=&quot;0&quot;&gt;&lt;element type=&quot;line&quot; value=&quot;&quot;&gt;&lt;position left=&quot;level*(itemSingleHeight+topicLeftSpacing)&quot; top=&quot;itemHeight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type=&quot;line&quot; value=&quot;&quot;&gt;&lt;position left=&quot;level*(itemSingleHeight+topicLeftSpacing)&quot; top=&quot;0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field=&quot;itemno&quot; type=&quot;autoshape&quot; autoShapeType=&quot;9&quot; indent=&quot;(level-1)*36.50472*scale*fontScale&quot; indentType=&quot;1&quot;&gt;&lt;position height=&quot;itemSingleHeight&quot; top=&quot;(itemHeight-itemSingleHeight)/2&quot; /&gt;&lt;textframe marginLeft=&quot;6&quot; marginRight=&quot;6&quot; verticalAnchor=&quot;3&quot; /&gt;&lt;paragraphformat alignment=&quot;2&quot; /&gt;&lt;fill foreColor=&quot;15&quot; visible=&quot;1&quot; /&gt;&lt;font bold=&quot;1&quot; color=&quot;14&quot; /&gt;&lt;/element&gt;&lt;element field=&quot;topic&quot; type=&quot;autoshape&quot; autoShapeType=&quot;1&quot; indent=&quot;(level-1)*36.50472*scale*fontScale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font bold=&quot;1&quot; /&gt;&lt;/element&gt;&lt;element field=&quot;freecolumn&quot; type=&quot;autoshape&quot; autoShapeType=&quot;1&quot; indent=&quot;(level-1)*36.50472*scale*fontScale&quot; indentType=&quot;1&quot;&gt;&lt;paragraphformat alignment=&quot;1&quot; /&gt;&lt;font bold=&quot;1&quot; /&gt;&lt;/element&gt;&lt;element field=&quot;timeslot&quot; type=&quot;autoshape&quot; autoShapeType=&quot;1&quot;&gt;&lt;paragraphformat alignment=&quot;1&quot; /&gt;&lt;font bold=&quot;1&quot; /&gt;&lt;/element&gt;&lt;element field=&quot;pageno&quot; type=&quot;autoshape&quot; autoShapeType=&quot;1&quot;&gt;&lt;paragraphformat alignment=&quot;3&quot; /&gt;&lt;font bold=&quot;1&quot; /&gt;&lt;/element&gt;&lt;/case&gt;&lt;case level=&quot;1&quot; selected=&quot;0&quot; break=&quot;1&quot; topMinSpacing=&quot;8&quot; topMaxSpacing=&quot;15&quot; bottomMinSpacing=&quot;0&quot; bottomMaxSpacing=&quot;0&quot;&gt;&lt;element field=&quot;topic&quot; type=&quot;autoshape&quot; autoShapeType=&quot;1&quot; indent=&quot;(level-1)*36.50472*scale*fontScale&quot; indentType=&quot;2&quot;&gt;&lt;paragraphformat alignment=&quot;1&quot; /&gt;&lt;textframe marginLeft=&quot;6&quot; /&gt;&lt;font italic=&quot;1&quot; /&gt;&lt;/element&gt;&lt;element field=&quot;responsible&quot; type=&quot;autoshape&quot; autoShapeType=&quot;1&quot; indent=&quot;(level-1)*36.50472*scale*fontScale&quot; indentType=&quot;1&quot;&gt;&lt;paragraphformat alignment=&quot;1&quot; /&gt;&lt;font italic=&quot;1&quot; /&gt;&lt;/element&gt;&lt;element field=&quot;freecolumn&quot; type=&quot;autoshape&quot; autoShapeType=&quot;1&quot; indent=&quot;(level-1)*36.50472*scale*fontScale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8&quot; topMaxSpacing=&quot;15&quot; bottomMinSpacing=&quot;0&quot; bottomMaxSpacing=&quot;0&quot;&gt;&lt;element type=&quot;line&quot; value=&quot;&quot;&gt;&lt;position left=&quot;level*(itemSingleHeight+topicLeftSpacing)&quot; top=&quot;itemHeight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type=&quot;line&quot; value=&quot;&quot;&gt;&lt;position left=&quot;level*(itemSingleHeight+topicLeftSpacing)&quot; top=&quot;0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field=&quot;topic&quot; type=&quot;autoshape&quot; autoShapeType=&quot;1&quot; indent=&quot;(level-1)*36.50472*scale*fontScale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font bold=&quot;1&quot; italic=&quot;1&quot; /&gt;&lt;/element&gt;&lt;element field=&quot;freecolumn&quot; type=&quot;autoshape&quot; autoShapeType=&quot;1&quot; indent=&quot;(level-1)*36.50472*scale*fontScale&quot; indentType=&quot;1&quot;&gt;&lt;paragraphformat alignment=&quot;1&quot; /&gt;&lt;font bold=&quot;1&quot; italic=&quot;1&quot; /&gt;&lt;/element&gt;&lt;element field=&quot;timeslot&quot; type=&quot;autoshape&quot; autoShapeType=&quot;1&quot;&gt;&lt;paragraphformat alignment=&quot;1&quot; /&gt;&lt;font bold=&quot;1&quot; italic=&quot;1&quot; /&gt;&lt;/element&gt;&lt;element field=&quot;pageno&quot; type=&quot;autoshape&quot; autoShapeType=&quot;1&quot;&gt;&lt;paragraphformat alignment=&quot;3&quot; /&gt;&lt;font bold=&quot;1&quot;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10&quot; timeFormatId=&quot;1&quot; startItemNo=&quot;1&quot; createSingleAgendaSlide=&quot;1&quot; createSeparatingSlides=&quot;1&quot; createBackupSlide=&quot;1&quot; layoutId=&quot;1_6&quot; hideSeparatingSlides=&quot;0&quot; createSections=&quot;0&quot; singleSlideId=&quot;9cd955a3-ee7c-47ba-be90-c67d20493897&quot; backupSlideId=&quot;ac523637-1137-4083-ad2e-c3f69f134218&quot; backupSectionId=&quot;&quot;&gt;&lt;columns leftSpacing=&quot;0&quot; rightSpacing=&quot;0&quot;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rightSpacing=&quot;777.8818&quot; /&gt;&lt;column field=&quot;responsible&quot; label=&quot;Responsible&quot; visible=&quot;1&quot; checked=&quot;0&quot; leftSpacing=&quot;10&quot; rightDistribute=&quot;1&quot; dock=&quot;1&quot; rightSpacing=&quot;357.1288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&gt;&lt;item duration=&quot;30&quot; id=&quot;3bca67a8-8ac7-45c9-b830-771763f73e7f&quot; parentId=&quot;&quot; level=&quot;1&quot; generateAgendaSlide=&quot;1&quot; showAgendaItem=&quot;1&quot; isBreak=&quot;0&quot; topic=&quot;Kapitel 1&quot; agendaSlideId=&quot;11cff4a4-df9e-4129-8ff4-36f8aeb59c4c&quot; sectionId=&quot;&quot; /&gt;&lt;item duration=&quot;10&quot; id=&quot;a43d36c9-4fe1-4000-be7a-cfc56b0f8c35&quot; parentId=&quot;&quot; level=&quot;1&quot; generateAgendaSlide=&quot;1&quot; showAgendaItem=&quot;1&quot; isBreak=&quot;0&quot; topic=&quot;Kapitel 2&quot; agendaSlideId=&quot;e942e645-7e73-4547-ac6f-c97b86cef1b8&quot; sectionId=&quot;&quot; /&gt;&lt;item duration=&quot;15&quot; id=&quot;d907bd0c-e79f-4ae7-b6b7-572c1c222c99&quot; parentId=&quot;&quot; level=&quot;1&quot; generateAgendaSlide=&quot;1&quot; showAgendaItem=&quot;1&quot; isBreak=&quot;0&quot; topic=&quot;Kapitel 3&quot; agendaSlideId=&quot;b75f57d6-bd79-4543-b2d3-2428c7d53199&quot; sectionId=&quot;&quot; /&gt;&lt;item duration=&quot;60&quot; id=&quot;416782cc-9bd8-47c0-85e7-d5feb046f345&quot; parentId=&quot;&quot; level=&quot;1&quot; generateAgendaSlide=&quot;1&quot; showAgendaItem=&quot;1&quot; isBreak=&quot;0&quot; topic=&quot;Kapitel 4&quot; agendaSlideId=&quot;7ca7383b-6717-433e-afc6-f060a9f843f9&quot; sectionId=&quot;&quot; /&gt;&lt;item duration=&quot;30&quot; id=&quot;ffdff4d2-6be8-4229-8c62-aa77264c2e2e&quot; parentId=&quot;&quot; level=&quot;1&quot; generateAgendaSlide=&quot;1&quot; showAgendaItem=&quot;1&quot; isBreak=&quot;0&quot; topic=&quot;Kapitel 5&quot; agendaSlideId=&quot;c83160e5-2e57-4951-845a-5fec24b4701b&quot; sectionId=&quot;&quot; /&gt;&lt;/items&gt;&lt;/agenda&gt;&lt;/contents&gt;&lt;/ee4p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heme/theme1.xml><?xml version="1.0" encoding="utf-8"?>
<a:theme xmlns:a="http://schemas.openxmlformats.org/drawingml/2006/main" name="1_Office">
  <a:themeElements>
    <a:clrScheme name="Alexianer Folienmaster 2023">
      <a:dk1>
        <a:sysClr val="windowText" lastClr="000000"/>
      </a:dk1>
      <a:lt1>
        <a:sysClr val="window" lastClr="FFFFFF"/>
      </a:lt1>
      <a:dk2>
        <a:srgbClr val="B5152B"/>
      </a:dk2>
      <a:lt2>
        <a:srgbClr val="C6C7C8"/>
      </a:lt2>
      <a:accent1>
        <a:srgbClr val="B5152B"/>
      </a:accent1>
      <a:accent2>
        <a:srgbClr val="3E96BE"/>
      </a:accent2>
      <a:accent3>
        <a:srgbClr val="4A4A4A"/>
      </a:accent3>
      <a:accent4>
        <a:srgbClr val="AAD1E3"/>
      </a:accent4>
      <a:accent5>
        <a:srgbClr val="D8EAF2"/>
      </a:accent5>
      <a:accent6>
        <a:srgbClr val="F89429"/>
      </a:accent6>
      <a:hlink>
        <a:srgbClr val="F89429"/>
      </a:hlink>
      <a:folHlink>
        <a:srgbClr val="000000"/>
      </a:folHlink>
    </a:clrScheme>
    <a:fontScheme name="Alexia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exianer_Folienmaster 2023.potx" id="{20BF9C75-D592-48D9-AAA1-8CCE5155069C}" vid="{FA00F0DC-226A-421C-BFF5-D39BF120ABD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90fd930-485f-491c-8a71-a1e7406e01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070D8DCEA0A44D8545845D4D728A7D" ma:contentTypeVersion="16" ma:contentTypeDescription="Create a new document." ma:contentTypeScope="" ma:versionID="dc9f64c394163013a0ac7ab904820353">
  <xsd:schema xmlns:xsd="http://www.w3.org/2001/XMLSchema" xmlns:xs="http://www.w3.org/2001/XMLSchema" xmlns:p="http://schemas.microsoft.com/office/2006/metadata/properties" xmlns:ns3="190fd930-485f-491c-8a71-a1e7406e0124" xmlns:ns4="a6a53a46-2f22-435b-8bd0-44ce81101245" targetNamespace="http://schemas.microsoft.com/office/2006/metadata/properties" ma:root="true" ma:fieldsID="4093b5f3ed74e0c331b1bf725404847e" ns3:_="" ns4:_="">
    <xsd:import namespace="190fd930-485f-491c-8a71-a1e7406e0124"/>
    <xsd:import namespace="a6a53a46-2f22-435b-8bd0-44ce811012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fd930-485f-491c-8a71-a1e7406e01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53a46-2f22-435b-8bd0-44ce811012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2E6E84-F7A5-45F1-A37B-701C1B8DBC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6974F3-5D25-4EC7-89B8-CEE923CD88F1}">
  <ds:schemaRefs>
    <ds:schemaRef ds:uri="http://purl.org/dc/dcmitype/"/>
    <ds:schemaRef ds:uri="http://schemas.microsoft.com/office/2006/documentManagement/types"/>
    <ds:schemaRef ds:uri="190fd930-485f-491c-8a71-a1e7406e0124"/>
    <ds:schemaRef ds:uri="http://schemas.openxmlformats.org/package/2006/metadata/core-properties"/>
    <ds:schemaRef ds:uri="a6a53a46-2f22-435b-8bd0-44ce81101245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7895AFD-E1F2-43A7-BB79-A56D327EB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0fd930-485f-491c-8a71-a1e7406e0124"/>
    <ds:schemaRef ds:uri="a6a53a46-2f22-435b-8bd0-44ce81101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Alexianer-Folienmaster-00_Alexianer_2023</Template>
  <TotalTime>0</TotalTime>
  <Words>2342</Words>
  <Application>Microsoft Office PowerPoint</Application>
  <PresentationFormat>Breitbild</PresentationFormat>
  <Paragraphs>498</Paragraphs>
  <Slides>46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ＭＳ Ｐゴシック</vt:lpstr>
      <vt:lpstr>Arial</vt:lpstr>
      <vt:lpstr>Arial Narrow</vt:lpstr>
      <vt:lpstr>Avance W04 Regular</vt:lpstr>
      <vt:lpstr>Calibri</vt:lpstr>
      <vt:lpstr>Frutiger LT Pro 55 Roman</vt:lpstr>
      <vt:lpstr>Webdings</vt:lpstr>
      <vt:lpstr>Wingdings</vt:lpstr>
      <vt:lpstr>1_Office</vt:lpstr>
      <vt:lpstr>DIE ALEXIANER</vt:lpstr>
      <vt:lpstr>AGENDA</vt:lpstr>
      <vt:lpstr>WOFÜR WIR STEHEN</vt:lpstr>
      <vt:lpstr>WOFÜR WIR STEHEN</vt:lpstr>
      <vt:lpstr>WOHER WIR KOMMEN</vt:lpstr>
      <vt:lpstr>WOHER WIR KOMMEN</vt:lpstr>
      <vt:lpstr>WAPPEN</vt:lpstr>
      <vt:lpstr>WOHER WIR KOMMEN</vt:lpstr>
      <vt:lpstr>DIE ALEXIANER-DNA</vt:lpstr>
      <vt:lpstr>DIE ALEXIANER-DNA</vt:lpstr>
      <vt:lpstr>DIE ALEXIANER-DNA</vt:lpstr>
      <vt:lpstr>DIE ALEXIANER-DNA</vt:lpstr>
      <vt:lpstr>WER WIR SIND</vt:lpstr>
      <vt:lpstr>UNSERE VIER GESCHÄFTSFELDER </vt:lpstr>
      <vt:lpstr>EIN STARKES FUNDAMENT</vt:lpstr>
      <vt:lpstr>GREMIEN </vt:lpstr>
      <vt:lpstr>GREMIEN </vt:lpstr>
      <vt:lpstr>GREMIEN </vt:lpstr>
      <vt:lpstr>HAUPTGESCHÄFTSFÜHRUNG  </vt:lpstr>
      <vt:lpstr>VERBUNDSTRUKTUR – FÜNF VERBÜNDE</vt:lpstr>
      <vt:lpstr>VERBUND BERLIN BRANDENBURG SACHSEN-ANHALT </vt:lpstr>
      <vt:lpstr>VERBUND BERLIN BRANDENBURG SACHSEN-ANHALT </vt:lpstr>
      <vt:lpstr>VERBUND RHEINLAND </vt:lpstr>
      <vt:lpstr>VERBUND RHEINLAND </vt:lpstr>
      <vt:lpstr>VERBUND WESTFALEN </vt:lpstr>
      <vt:lpstr>VERBUND WESTFALEN </vt:lpstr>
      <vt:lpstr>VERBUND AEP RHEINLAND</vt:lpstr>
      <vt:lpstr>VERBUND AEP RHEINLAND</vt:lpstr>
      <vt:lpstr>VERBUND AEP WESTFALEN</vt:lpstr>
      <vt:lpstr>VERBUND AEP WESTFALEN  </vt:lpstr>
      <vt:lpstr>KRANKENHÄUSER</vt:lpstr>
      <vt:lpstr>ALTENHILFE UND AUSSERKLINISCHE PFLEGE  </vt:lpstr>
      <vt:lpstr>ALTENHILFE UND AUSSERKLINISCHE PFLEGE  </vt:lpstr>
      <vt:lpstr>KRANKENHÄUSER</vt:lpstr>
      <vt:lpstr>EINGLIEDERUNGS- / KINDER- &amp; JUGENDHILFE  </vt:lpstr>
      <vt:lpstr>EINGLIEDERUNGS- / KINDER- UND JUGENDHILFE </vt:lpstr>
      <vt:lpstr>Mitarbeiter*innen</vt:lpstr>
      <vt:lpstr>UNSERE ALTERSSTRUKTUR </vt:lpstr>
      <vt:lpstr>UNSERE RELIGIONEN </vt:lpstr>
      <vt:lpstr>Frauen bilden die Mehrheit unserer Mitarbeitenden</vt:lpstr>
      <vt:lpstr>FINANZEN </vt:lpstr>
      <vt:lpstr>FINANZEN  </vt:lpstr>
      <vt:lpstr>Alexianer Fort- und Weiterbildungseinrichtungen</vt:lpstr>
      <vt:lpstr>AUF EINEN BLICK</vt:lpstr>
      <vt:lpstr>BLEIBEN SIE INFORMIERT …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 2025</dc:title>
  <dc:creator>Nicole Nausch-Hagedorn</dc:creator>
  <cp:lastModifiedBy>Nausch-Hagedorn, Nicole</cp:lastModifiedBy>
  <cp:revision>329</cp:revision>
  <cp:lastPrinted>2025-08-11T08:30:29Z</cp:lastPrinted>
  <dcterms:created xsi:type="dcterms:W3CDTF">2023-05-09T09:00:56Z</dcterms:created>
  <dcterms:modified xsi:type="dcterms:W3CDTF">2025-09-02T07:16:05Z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0x010100F8070D8DCEA0A44D8545845D4D728A7D</vt:lpwstr>
  </property>
  <property fmtid="{D5CDD505-2E9C-101B-9397-08002B2CF9AE}" pid="3" name="MediaServiceImageTags">
    <vt:lpwstr/>
  </property>
</Properties>
</file>